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02" r:id="rId2"/>
    <p:sldId id="272" r:id="rId3"/>
    <p:sldId id="274" r:id="rId4"/>
    <p:sldId id="275" r:id="rId5"/>
    <p:sldId id="276" r:id="rId6"/>
    <p:sldId id="277" r:id="rId7"/>
    <p:sldId id="278" r:id="rId8"/>
    <p:sldId id="280" r:id="rId9"/>
    <p:sldId id="273" r:id="rId10"/>
    <p:sldId id="269" r:id="rId11"/>
    <p:sldId id="282" r:id="rId12"/>
    <p:sldId id="283" r:id="rId13"/>
    <p:sldId id="260" r:id="rId14"/>
    <p:sldId id="261" r:id="rId15"/>
    <p:sldId id="268" r:id="rId16"/>
    <p:sldId id="262" r:id="rId17"/>
    <p:sldId id="263" r:id="rId18"/>
    <p:sldId id="284" r:id="rId19"/>
    <p:sldId id="285" r:id="rId20"/>
    <p:sldId id="286" r:id="rId21"/>
    <p:sldId id="266" r:id="rId22"/>
    <p:sldId id="265" r:id="rId23"/>
    <p:sldId id="264" r:id="rId24"/>
    <p:sldId id="287" r:id="rId25"/>
    <p:sldId id="297" r:id="rId26"/>
    <p:sldId id="257" r:id="rId27"/>
    <p:sldId id="288" r:id="rId28"/>
    <p:sldId id="289" r:id="rId29"/>
    <p:sldId id="303" r:id="rId30"/>
    <p:sldId id="290" r:id="rId31"/>
    <p:sldId id="292" r:id="rId32"/>
    <p:sldId id="293" r:id="rId33"/>
    <p:sldId id="298" r:id="rId34"/>
    <p:sldId id="258" r:id="rId35"/>
    <p:sldId id="294" r:id="rId36"/>
    <p:sldId id="295" r:id="rId37"/>
    <p:sldId id="296" r:id="rId38"/>
    <p:sldId id="270" r:id="rId39"/>
    <p:sldId id="259" r:id="rId40"/>
    <p:sldId id="304" r:id="rId41"/>
    <p:sldId id="299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18C"/>
    <a:srgbClr val="5E4F2E"/>
    <a:srgbClr val="FFD579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97E90-F298-2D42-B907-7FC2DDC67358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890F0-DA10-3842-BAB1-FAC6DBCDB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0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76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6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93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24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79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3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26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07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6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68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2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99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40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49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30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84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62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5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03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1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6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64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3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37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12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86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34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96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17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39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721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2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084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968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01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0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31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0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7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90F0-DA10-3842-BAB1-FAC6DBCDB3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5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C2E5-F6A7-5546-A038-01B8B0D36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5E90A-7BD6-4744-B27F-193391FD5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36D6C-5359-D14C-B0A6-5262503F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71347-EB4C-3D4B-9D6D-C2FE67FE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06E36-D9CE-FC43-B3B6-FF9BCF095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8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A39E8-05CA-B64A-86CD-011ACB2A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09F78-9689-044C-ADA0-64E4B8D92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91941-F7C8-B74F-845B-4DAC949B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6A672-D6E9-DD4C-839E-ED432139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0CA8C-E48A-1C48-8115-E09D5506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3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74E0-2530-7D43-B030-6A59B4462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E4291-89B6-1C43-BB95-29C605BC2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1056-1919-454C-A754-AC62242E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95E4C-8CDB-8E45-BD03-4F3ABFA6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6711B-A314-C242-BCE9-EFC9129E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8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CE74-3BF2-244E-9F6D-5E716575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C88E-782A-9840-86CE-E02AA5DF4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EA50F-2A91-B34D-9977-1835A97F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407BF-83C0-B242-85D0-818185DD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6C34-05DF-0C48-9605-1D08D671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9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1C96-DE2D-294F-B1FF-EEBFA2F7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85B0F-5A0E-3447-A5A4-35C671C3A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4A614-A450-6940-AE7A-2DA94515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0E08D-6E65-7844-BEA4-5C01CFBC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0C5F9-898F-4945-BBF5-EB53DF99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9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A18A-533D-4B49-A08B-CCDFAB81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FBC4-C3F4-194B-9C9F-62F8F27B3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4002-C725-444B-9392-939686F69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F126-0A5A-D441-BCD4-3FE944D8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50A06-538B-2A4E-8C2D-7D15F407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1702B-3C66-D94E-A41A-68DFCFE1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BD6C-74FC-1244-B544-872BF6F9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04EE8-4D42-C543-BB3A-05376F037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8690E-1299-5445-BE9B-7EAE37DB0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2FEE0-FBD8-CA46-83C9-23C273C01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C412EC-2A7C-1242-A297-1727CA1C5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2713F6-C4F6-004F-8B00-02B2C153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65DE2-E090-5E41-A8F1-75A31AB2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3AB83-89A9-1742-BE38-79004BCA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8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AD8D-A43D-A641-ADE8-64222E2A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94080-F643-AF43-AD4C-6E9AA521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5CA-A5A1-684E-BCEF-D47AE6E3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0F59C-8777-704C-B7B9-D38231AE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37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81F3E-D4DF-834B-A626-7A5DF663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55ADDC-3D7A-0043-9C0C-C0FCC8D5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38B8B-976F-934F-99D7-31E542F3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9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7AC7-BB54-E840-86C6-451B847A1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45C01-30CC-2C41-B67F-66120CA6F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1C72C-ACA1-294E-A34B-6C27AA60B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7F917-3A96-4344-A880-A340B10C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D5790-4A1C-624F-9CFE-D6EC7DD9B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84B25-A0E2-0B4A-91B9-80F7BD37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9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A8EB-0260-E94E-BE7A-924117A8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08432-DB8B-8047-AB6E-DA0CB0460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D377B-14A8-1D43-8E5A-88454B545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E7185-A98D-C04E-8482-66CDB2DC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AEEF8-6B49-7746-9F98-DF7337BB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9308B-94BD-3E46-915C-2B8DBFF9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8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4319CD-3820-EC43-B1A1-F06983C4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74A7-D4EC-1349-BC21-7B349FF4A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556C5-E300-F24E-BE22-56C30C532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D5182-A0F1-DC46-82CC-E401FB87282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763BD-82B3-AA45-8163-B8472442B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B70BD-D728-F347-99C2-749BF9EF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8B57-79C7-F24C-8115-01012DEE3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D4E57A-E813-E94B-B508-324374C96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0" b="1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0DBE16-C802-8E4C-9204-BB4E87C94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3863"/>
            <a:ext cx="9144000" cy="2387600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Stablecoins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5D555F-0C17-4840-834B-9C0A9AD6E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8"/>
            <a:ext cx="9144000" cy="760412"/>
          </a:xfrm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Abel Sanchez, John R Williams</a:t>
            </a:r>
          </a:p>
        </p:txBody>
      </p:sp>
    </p:spTree>
    <p:extLst>
      <p:ext uri="{BB962C8B-B14F-4D97-AF65-F5344CB8AC3E}">
        <p14:creationId xmlns:p14="http://schemas.microsoft.com/office/powerpoint/2010/main" val="248063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99BEF-F357-114E-BFA5-024011CE9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011EB4-8127-8E4F-8D84-2EEF07D9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&amp; ether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23394D-3CD7-F443-9497-D3D29106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Dominant cryptocurrencies </a:t>
            </a:r>
          </a:p>
          <a:p>
            <a:r>
              <a:rPr lang="en-US" dirty="0"/>
              <a:t>Prices are volatile</a:t>
            </a:r>
          </a:p>
          <a:p>
            <a:r>
              <a:rPr lang="en-US" dirty="0"/>
              <a:t>Speculation can fuel volatility, which fuels further speculation</a:t>
            </a:r>
          </a:p>
          <a:p>
            <a:r>
              <a:rPr lang="en-US" dirty="0"/>
              <a:t>Volatility can hinder adoption</a:t>
            </a:r>
          </a:p>
        </p:txBody>
      </p:sp>
    </p:spTree>
    <p:extLst>
      <p:ext uri="{BB962C8B-B14F-4D97-AF65-F5344CB8AC3E}">
        <p14:creationId xmlns:p14="http://schemas.microsoft.com/office/powerpoint/2010/main" val="109384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726C-32E4-234A-88EF-5A509EA0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Volatile Cryptocurrencies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187F-549C-8744-B12A-8A88F4E5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Unnecessary currency risk</a:t>
            </a:r>
          </a:p>
          <a:p>
            <a:pPr lvl="1"/>
            <a:r>
              <a:rPr lang="en-US" dirty="0"/>
              <a:t>Paying salary in bitcoin is problematic</a:t>
            </a:r>
          </a:p>
          <a:p>
            <a:pPr lvl="1"/>
            <a:r>
              <a:rPr lang="en-US" dirty="0"/>
              <a:t>Wages keep fluctuating</a:t>
            </a:r>
          </a:p>
          <a:p>
            <a:r>
              <a:rPr lang="en-US" dirty="0"/>
              <a:t>Difficulty to transact with</a:t>
            </a:r>
          </a:p>
          <a:p>
            <a:pPr lvl="1"/>
            <a:r>
              <a:rPr lang="en-US" dirty="0"/>
              <a:t>Blockchain-based loans</a:t>
            </a:r>
          </a:p>
          <a:p>
            <a:pPr lvl="1"/>
            <a:r>
              <a:rPr lang="en-US" dirty="0"/>
              <a:t>Derivatives</a:t>
            </a:r>
          </a:p>
          <a:p>
            <a:pPr lvl="1"/>
            <a:r>
              <a:rPr lang="en-US" dirty="0"/>
              <a:t>Prediction markets</a:t>
            </a:r>
          </a:p>
          <a:p>
            <a:pPr lvl="1"/>
            <a:r>
              <a:rPr lang="en-US" dirty="0"/>
              <a:t>Long-term smart contracts</a:t>
            </a:r>
          </a:p>
          <a:p>
            <a:pPr lvl="1"/>
            <a:r>
              <a:rPr lang="en-US" dirty="0"/>
              <a:t>No price stability</a:t>
            </a:r>
          </a:p>
          <a:p>
            <a:r>
              <a:rPr lang="en-US" dirty="0"/>
              <a:t>Users who do not want to speculate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1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726C-32E4-234A-88EF-5A509EA0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Volatile Cryptocurrencies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187F-549C-8744-B12A-8A88F4E5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who do not want to speculate</a:t>
            </a:r>
          </a:p>
          <a:p>
            <a:pPr lvl="1"/>
            <a:r>
              <a:rPr lang="en-US" dirty="0"/>
              <a:t>Want to store money</a:t>
            </a:r>
          </a:p>
          <a:p>
            <a:pPr lvl="1"/>
            <a:r>
              <a:rPr lang="en-US" dirty="0"/>
              <a:t>Want to use money</a:t>
            </a:r>
          </a:p>
          <a:p>
            <a:pPr lvl="1"/>
            <a:r>
              <a:rPr lang="en-US" dirty="0"/>
              <a:t>Want a censorship resistant ledger</a:t>
            </a:r>
          </a:p>
          <a:p>
            <a:r>
              <a:rPr lang="en-US" dirty="0"/>
              <a:t>Hinders long term </a:t>
            </a:r>
            <a:r>
              <a:rPr lang="en-US" b="1" dirty="0"/>
              <a:t>dapps </a:t>
            </a:r>
            <a:r>
              <a:rPr lang="en-US" dirty="0"/>
              <a:t>that require price stability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51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097DC-A34B-D448-8D60-23921C697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5" b="580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D3700-5358-C444-ADD4-33B562F289DD}"/>
              </a:ext>
            </a:extLst>
          </p:cNvPr>
          <p:cNvSpPr txBox="1"/>
          <p:nvPr/>
        </p:nvSpPr>
        <p:spPr>
          <a:xfrm>
            <a:off x="552450" y="1752600"/>
            <a:ext cx="37728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Consumer</a:t>
            </a:r>
          </a:p>
          <a:p>
            <a:r>
              <a:rPr lang="en-US" sz="6000" b="1" dirty="0"/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2784697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D9CB3-6067-604D-AD3E-5A54D12C5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6" b="3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CC88C-33BB-E34B-9A29-EA3AFA3FB887}"/>
              </a:ext>
            </a:extLst>
          </p:cNvPr>
          <p:cNvSpPr txBox="1"/>
          <p:nvPr/>
        </p:nvSpPr>
        <p:spPr>
          <a:xfrm>
            <a:off x="1047750" y="1752600"/>
            <a:ext cx="3512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Stablecoin</a:t>
            </a:r>
          </a:p>
        </p:txBody>
      </p:sp>
    </p:spTree>
    <p:extLst>
      <p:ext uri="{BB962C8B-B14F-4D97-AF65-F5344CB8AC3E}">
        <p14:creationId xmlns:p14="http://schemas.microsoft.com/office/powerpoint/2010/main" val="344730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5FCB4-4080-8F4A-8FCE-B4E9F53F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4AEA0A-E6F5-B94F-9485-E2D568EB339E}"/>
              </a:ext>
            </a:extLst>
          </p:cNvPr>
          <p:cNvSpPr/>
          <p:nvPr/>
        </p:nvSpPr>
        <p:spPr>
          <a:xfrm>
            <a:off x="0" y="4410075"/>
            <a:ext cx="12192000" cy="154305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Fiat Collateralized</a:t>
            </a:r>
          </a:p>
        </p:txBody>
      </p:sp>
    </p:spTree>
    <p:extLst>
      <p:ext uri="{BB962C8B-B14F-4D97-AF65-F5344CB8AC3E}">
        <p14:creationId xmlns:p14="http://schemas.microsoft.com/office/powerpoint/2010/main" val="52582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A17EF-7B68-5B40-A860-4ED510E96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2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B81580E-8FCF-AD41-AE23-951B03420041}"/>
              </a:ext>
            </a:extLst>
          </p:cNvPr>
          <p:cNvSpPr>
            <a:spLocks noChangeAspect="1"/>
          </p:cNvSpPr>
          <p:nvPr/>
        </p:nvSpPr>
        <p:spPr>
          <a:xfrm>
            <a:off x="5905849" y="1885280"/>
            <a:ext cx="1828800" cy="1828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b="1" dirty="0"/>
              <a:t>Stablecoin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2FBBD-01C3-0943-89CB-8957692A2D6B}"/>
              </a:ext>
            </a:extLst>
          </p:cNvPr>
          <p:cNvSpPr/>
          <p:nvPr/>
        </p:nvSpPr>
        <p:spPr>
          <a:xfrm>
            <a:off x="0" y="4410075"/>
            <a:ext cx="12192000" cy="154305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Fiat Collateralized</a:t>
            </a:r>
          </a:p>
        </p:txBody>
      </p:sp>
    </p:spTree>
    <p:extLst>
      <p:ext uri="{BB962C8B-B14F-4D97-AF65-F5344CB8AC3E}">
        <p14:creationId xmlns:p14="http://schemas.microsoft.com/office/powerpoint/2010/main" val="1740674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5040-D4D4-D04C-AC37-F27FE228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Fiat-collateralized 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C4F1-7ACF-8D41-8B29-81E7EA3EF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backed by real-world currency like USD.</a:t>
            </a:r>
          </a:p>
          <a:p>
            <a:r>
              <a:rPr lang="en-US" dirty="0"/>
              <a:t>I works by depositing USD into a bank account and issuing stable coins in a one-to-one ratio against those USD</a:t>
            </a:r>
          </a:p>
          <a:p>
            <a:r>
              <a:rPr lang="en-US" dirty="0"/>
              <a:t>When a user wants to liquidate their stablecoins, you destroy their stable coins, and wire USD </a:t>
            </a:r>
          </a:p>
        </p:txBody>
      </p:sp>
    </p:spTree>
    <p:extLst>
      <p:ext uri="{BB962C8B-B14F-4D97-AF65-F5344CB8AC3E}">
        <p14:creationId xmlns:p14="http://schemas.microsoft.com/office/powerpoint/2010/main" val="234662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4492D3-D2DE-C64A-8802-0AD5283B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Fiat-collateralized Coin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CFDEEE-B4B5-2443-917C-C012935C7BFB}"/>
              </a:ext>
            </a:extLst>
          </p:cNvPr>
          <p:cNvGrpSpPr/>
          <p:nvPr/>
        </p:nvGrpSpPr>
        <p:grpSpPr>
          <a:xfrm>
            <a:off x="4005972" y="1690688"/>
            <a:ext cx="4180056" cy="4771697"/>
            <a:chOff x="4005972" y="1690688"/>
            <a:chExt cx="4180056" cy="47716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BA3A0D-C733-2B4C-A0F0-F7D2EB47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5972" y="1690688"/>
              <a:ext cx="916466" cy="914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FA6572-37FC-4141-A5F2-3A82FDC4D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3666" y="1690688"/>
              <a:ext cx="916466" cy="914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2A7B5B-C4BC-8743-9732-AD57FC3E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8911" y="1690688"/>
              <a:ext cx="916466" cy="91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DCBEDF-DA90-0346-A16C-C7A0C5428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9435" y="1690688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4008165" y="2967695"/>
              <a:ext cx="4177863" cy="3494690"/>
              <a:chOff x="3733365" y="3095299"/>
              <a:chExt cx="4177863" cy="34946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96828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8800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7-03-23 at 4.39.45 PM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89" y="3888175"/>
            <a:ext cx="2285471" cy="2541690"/>
          </a:xfrm>
          <a:prstGeom prst="rect">
            <a:avLst/>
          </a:prstGeom>
        </p:spPr>
      </p:pic>
      <p:pic>
        <p:nvPicPr>
          <p:cNvPr id="8" name="Picture 7" descr="f6ce4376529398f52d2bf79288efee97_us-map-usa-map-outline-dromiba-usa-map-outline-clipart_2000-12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59" y="1738971"/>
            <a:ext cx="2285471" cy="14135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46569" y="429684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 dirty="0"/>
              <a:t>Money Transfer </a:t>
            </a:r>
          </a:p>
        </p:txBody>
      </p:sp>
      <p:sp>
        <p:nvSpPr>
          <p:cNvPr id="3" name="Oval 2"/>
          <p:cNvSpPr/>
          <p:nvPr/>
        </p:nvSpPr>
        <p:spPr>
          <a:xfrm>
            <a:off x="2909448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4" name="Oval 3"/>
          <p:cNvSpPr/>
          <p:nvPr/>
        </p:nvSpPr>
        <p:spPr>
          <a:xfrm>
            <a:off x="8725192" y="4856022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60757" y="2575470"/>
            <a:ext cx="1630477" cy="807991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437585" y="2744806"/>
            <a:ext cx="928467" cy="1598142"/>
            <a:chOff x="3943091" y="2803170"/>
            <a:chExt cx="928682" cy="1598512"/>
          </a:xfrm>
        </p:grpSpPr>
        <p:sp>
          <p:nvSpPr>
            <p:cNvPr id="11" name="Rectangle 10"/>
            <p:cNvSpPr/>
            <p:nvPr/>
          </p:nvSpPr>
          <p:spPr>
            <a:xfrm>
              <a:off x="3943091" y="2803170"/>
              <a:ext cx="928682" cy="1345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bldg.png"/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3091" y="2803170"/>
              <a:ext cx="928682" cy="1598512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>
            <a:off x="6459508" y="3946168"/>
            <a:ext cx="2199892" cy="1089344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16757" y="2676470"/>
            <a:ext cx="569946" cy="39678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21766" y="4098533"/>
            <a:ext cx="569946" cy="39678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$9.01</a:t>
            </a:r>
          </a:p>
        </p:txBody>
      </p:sp>
      <p:pic>
        <p:nvPicPr>
          <p:cNvPr id="17" name="Picture 16" descr="Screen Shot 2017-03-23 at 5.14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27" y="4258939"/>
            <a:ext cx="1828377" cy="25413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01649" y="4275279"/>
            <a:ext cx="1796410" cy="33906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4 Business Days</a:t>
            </a:r>
          </a:p>
        </p:txBody>
      </p:sp>
    </p:spTree>
    <p:extLst>
      <p:ext uri="{BB962C8B-B14F-4D97-AF65-F5344CB8AC3E}">
        <p14:creationId xmlns:p14="http://schemas.microsoft.com/office/powerpoint/2010/main" val="3214635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4492D3-D2DE-C64A-8802-0AD5283B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Fiat-collateralized Coin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539A76-AEEA-F546-BB67-2FD87032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1" y="2201537"/>
            <a:ext cx="2942461" cy="29424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3F29AB6-F2B1-A244-A1F3-86980CA6F015}"/>
              </a:ext>
            </a:extLst>
          </p:cNvPr>
          <p:cNvGrpSpPr/>
          <p:nvPr/>
        </p:nvGrpSpPr>
        <p:grpSpPr>
          <a:xfrm>
            <a:off x="1210221" y="1690688"/>
            <a:ext cx="9429973" cy="4771697"/>
            <a:chOff x="1210221" y="1690688"/>
            <a:chExt cx="9429973" cy="477169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97E850-FFB2-9D4E-B7DF-FBCCAE2D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3728" y="2967695"/>
              <a:ext cx="916466" cy="914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846D84F-5CDA-FE45-9C61-6101CF6A0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221" y="1690688"/>
              <a:ext cx="916466" cy="914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6BBC55-312C-9D47-95C2-DB5BEC71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169" y="1690688"/>
              <a:ext cx="916466" cy="91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4858B2-CF49-0540-889C-3DB047691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5863" y="1690688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1212414" y="2967695"/>
              <a:ext cx="4177863" cy="3494690"/>
              <a:chOff x="3733365" y="3095299"/>
              <a:chExt cx="4177863" cy="34946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96828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888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4492D3-D2DE-C64A-8802-0AD5283B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Fiat-collateralized Coin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539A76-AEEA-F546-BB67-2FD87032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1" y="2201537"/>
            <a:ext cx="2942461" cy="29424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76B7F5-3ECC-2948-9826-240217020B8D}"/>
              </a:ext>
            </a:extLst>
          </p:cNvPr>
          <p:cNvGrpSpPr/>
          <p:nvPr/>
        </p:nvGrpSpPr>
        <p:grpSpPr>
          <a:xfrm>
            <a:off x="1210348" y="1690688"/>
            <a:ext cx="9441455" cy="4771697"/>
            <a:chOff x="1210348" y="1690688"/>
            <a:chExt cx="9441455" cy="47716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CFCA48-7278-7D4C-AB10-D8082CFE3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4324" y="1690688"/>
              <a:ext cx="916466" cy="914400"/>
            </a:xfrm>
            <a:prstGeom prst="rect">
              <a:avLst/>
            </a:prstGeom>
          </p:spPr>
        </p:pic>
        <p:sp>
          <p:nvSpPr>
            <p:cNvPr id="2" name="&quot;No&quot; Symbol 1">
              <a:extLst>
                <a:ext uri="{FF2B5EF4-FFF2-40B4-BE49-F238E27FC236}">
                  <a16:creationId xmlns:a16="http://schemas.microsoft.com/office/drawing/2014/main" id="{9D9BE2AA-DCE6-B846-8FCA-D337C835B415}"/>
                </a:ext>
              </a:extLst>
            </p:cNvPr>
            <p:cNvSpPr/>
            <p:nvPr/>
          </p:nvSpPr>
          <p:spPr>
            <a:xfrm>
              <a:off x="4476390" y="1690688"/>
              <a:ext cx="914400" cy="914400"/>
            </a:xfrm>
            <a:prstGeom prst="noSmoking">
              <a:avLst>
                <a:gd name="adj" fmla="val 1043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8933CE-DF93-174B-876D-6182CF34590A}"/>
                </a:ext>
              </a:extLst>
            </p:cNvPr>
            <p:cNvSpPr txBox="1"/>
            <p:nvPr/>
          </p:nvSpPr>
          <p:spPr>
            <a:xfrm>
              <a:off x="4265675" y="2520375"/>
              <a:ext cx="1332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destroy coin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982BAD-840D-1941-ABEA-F7AF26CBD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348" y="1690688"/>
              <a:ext cx="916466" cy="91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2A43A8-CF1A-DE42-AEE5-96BCAECC0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3734" y="1690688"/>
              <a:ext cx="916466" cy="914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56BD2E-A182-6541-B5CB-0C6F260C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7120" y="1690688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1212414" y="2967695"/>
              <a:ext cx="9439389" cy="3494690"/>
              <a:chOff x="3733365" y="3095299"/>
              <a:chExt cx="9439389" cy="349469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258354" y="310433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6074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654D03F-A347-6045-96E6-158888F2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078" y="1689933"/>
            <a:ext cx="916466" cy="914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4492D3-D2DE-C64A-8802-0AD5283B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Fiat-collateralized Coin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539A76-AEEA-F546-BB67-2FD87032A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1" y="2201537"/>
            <a:ext cx="2942461" cy="29424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4B519C-C9DA-064B-A280-341C0A05A27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25794" y="2971800"/>
            <a:ext cx="914400" cy="914400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034E4AE-BDD3-714E-9578-97DE98A29444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9723602" y="2151994"/>
            <a:ext cx="2193" cy="1277007"/>
          </a:xfrm>
          <a:prstGeom prst="bentConnector3">
            <a:avLst>
              <a:gd name="adj1" fmla="val 2490209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8CF9466-99E0-3A49-8044-707BC587A57B}"/>
              </a:ext>
            </a:extLst>
          </p:cNvPr>
          <p:cNvCxnSpPr>
            <a:cxnSpLocks/>
            <a:endCxn id="21" idx="3"/>
          </p:cNvCxnSpPr>
          <p:nvPr/>
        </p:nvCxnSpPr>
        <p:spPr>
          <a:xfrm>
            <a:off x="10640194" y="2151993"/>
            <a:ext cx="12700" cy="1277007"/>
          </a:xfrm>
          <a:prstGeom prst="bentConnector3">
            <a:avLst>
              <a:gd name="adj1" fmla="val 420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10DBF8-B57B-5E46-923A-F4331DCF4334}"/>
              </a:ext>
            </a:extLst>
          </p:cNvPr>
          <p:cNvSpPr txBox="1"/>
          <p:nvPr/>
        </p:nvSpPr>
        <p:spPr>
          <a:xfrm>
            <a:off x="9803748" y="1328824"/>
            <a:ext cx="75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1-to-1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B9F5FE-CD7E-CF4A-A517-A57CDF13870D}"/>
              </a:ext>
            </a:extLst>
          </p:cNvPr>
          <p:cNvGrpSpPr/>
          <p:nvPr/>
        </p:nvGrpSpPr>
        <p:grpSpPr>
          <a:xfrm>
            <a:off x="1210284" y="1689933"/>
            <a:ext cx="4179993" cy="4772452"/>
            <a:chOff x="1210284" y="1689933"/>
            <a:chExt cx="4179993" cy="47724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A7F4AF-B4CC-CA4A-886B-E883755B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7136" y="1690688"/>
              <a:ext cx="916466" cy="914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F60CC31-600E-234A-AC7E-884032ECD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0284" y="1690688"/>
              <a:ext cx="916466" cy="914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EFEC63C-0C22-DA40-A467-4A3FDC6C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340" y="1690688"/>
              <a:ext cx="916466" cy="914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A06069C-4068-1442-89F8-197FFDB42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0371" y="1689933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1212414" y="2967695"/>
              <a:ext cx="4177863" cy="3494690"/>
              <a:chOff x="3733365" y="3095299"/>
              <a:chExt cx="4177863" cy="34946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996828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37619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A4962-0AD7-664A-BEFC-92763BA0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1DF96-DF55-424C-B5DF-EA1F0C9F8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</a:t>
            </a:r>
          </a:p>
          <a:p>
            <a:r>
              <a:rPr lang="en-US" dirty="0"/>
              <a:t>100% price stable</a:t>
            </a:r>
          </a:p>
          <a:p>
            <a:r>
              <a:rPr lang="en-US" dirty="0"/>
              <a:t>Less vulnerable to hacks since no collateral held on blockchain</a:t>
            </a:r>
          </a:p>
        </p:txBody>
      </p:sp>
    </p:spTree>
    <p:extLst>
      <p:ext uri="{BB962C8B-B14F-4D97-AF65-F5344CB8AC3E}">
        <p14:creationId xmlns:p14="http://schemas.microsoft.com/office/powerpoint/2010/main" val="535375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86F9-CD1E-2A4A-AD91-D671C8FF2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97EAE-CE57-1E4E-B6EE-2CD92ACF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as a custodian must store the fiat</a:t>
            </a:r>
          </a:p>
          <a:p>
            <a:r>
              <a:rPr lang="en-US" dirty="0"/>
              <a:t>Need audits to ensure transparency</a:t>
            </a:r>
          </a:p>
          <a:p>
            <a:r>
              <a:rPr lang="en-US" dirty="0"/>
              <a:t>Highly regulated</a:t>
            </a:r>
          </a:p>
          <a:p>
            <a:r>
              <a:rPr lang="en-US" dirty="0"/>
              <a:t>Government interference</a:t>
            </a:r>
          </a:p>
          <a:p>
            <a:r>
              <a:rPr lang="en-US" dirty="0"/>
              <a:t>Expensive and slow liquidation to fiat</a:t>
            </a:r>
          </a:p>
          <a:p>
            <a:r>
              <a:rPr lang="en-US" dirty="0"/>
              <a:t>Slow gateways to traditional currencies</a:t>
            </a:r>
          </a:p>
        </p:txBody>
      </p:sp>
    </p:spTree>
    <p:extLst>
      <p:ext uri="{BB962C8B-B14F-4D97-AF65-F5344CB8AC3E}">
        <p14:creationId xmlns:p14="http://schemas.microsoft.com/office/powerpoint/2010/main" val="36016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2D8F-7739-0F4E-9BBE-EEE9363B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C02B1-0936-FA40-B859-3BC84E0B2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USDC, Circle &amp; Coinbase</a:t>
            </a:r>
          </a:p>
          <a:p>
            <a:r>
              <a:rPr lang="en-US" dirty="0"/>
              <a:t>Libra, Facebook</a:t>
            </a:r>
          </a:p>
        </p:txBody>
      </p:sp>
    </p:spTree>
    <p:extLst>
      <p:ext uri="{BB962C8B-B14F-4D97-AF65-F5344CB8AC3E}">
        <p14:creationId xmlns:p14="http://schemas.microsoft.com/office/powerpoint/2010/main" val="163744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077139-C3BC-224E-A002-21328326C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11" b="194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798BC2-3F81-234E-B223-39188415C50B}"/>
              </a:ext>
            </a:extLst>
          </p:cNvPr>
          <p:cNvSpPr/>
          <p:nvPr/>
        </p:nvSpPr>
        <p:spPr>
          <a:xfrm>
            <a:off x="0" y="4410075"/>
            <a:ext cx="12192000" cy="154305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Crypto Collateralized</a:t>
            </a:r>
          </a:p>
        </p:txBody>
      </p:sp>
    </p:spTree>
    <p:extLst>
      <p:ext uri="{BB962C8B-B14F-4D97-AF65-F5344CB8AC3E}">
        <p14:creationId xmlns:p14="http://schemas.microsoft.com/office/powerpoint/2010/main" val="1773164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EC4A-18A7-9A48-A699-0B9A3F27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Crypto-collateralized 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29B5-3795-084F-A81F-041B27821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Operate in the same way as fiat-backed stablecoins but backed with reserved from another cryptocurrency</a:t>
            </a:r>
          </a:p>
          <a:p>
            <a:r>
              <a:rPr lang="en-US" dirty="0"/>
              <a:t>The entire system can live on the blockchain</a:t>
            </a:r>
          </a:p>
          <a:p>
            <a:r>
              <a:rPr lang="en-US" dirty="0"/>
              <a:t>Decentralized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0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4860F-A965-DC44-924F-126EA80F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Collateralization Ratio?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2740B-E4FB-E24A-A7D4-FBDDC4143F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Fiat-collateralized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5E9AA-87F9-BE48-83CC-99E5A2D310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Crypto-collateralized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344D8-8803-1949-8487-CAAAFB97FB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11317" y="2892452"/>
            <a:ext cx="2217683" cy="2217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72EEB-53EF-5A47-B133-F5D2D7E5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0" y="2731293"/>
            <a:ext cx="2540000" cy="254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33934C-B71A-1740-A10F-08015D31B4AC}"/>
              </a:ext>
            </a:extLst>
          </p:cNvPr>
          <p:cNvSpPr/>
          <p:nvPr/>
        </p:nvSpPr>
        <p:spPr>
          <a:xfrm>
            <a:off x="838200" y="1397876"/>
            <a:ext cx="10142483" cy="45089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Collateralization Ratio</a:t>
            </a:r>
          </a:p>
        </p:txBody>
      </p:sp>
    </p:spTree>
    <p:extLst>
      <p:ext uri="{BB962C8B-B14F-4D97-AF65-F5344CB8AC3E}">
        <p14:creationId xmlns:p14="http://schemas.microsoft.com/office/powerpoint/2010/main" val="729935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7BAF4672-8D7B-7441-A166-F63EEAB3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54" y="2320158"/>
            <a:ext cx="916466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7031C72-FC7A-3A42-BC64-91362161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02" y="2325105"/>
            <a:ext cx="916466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0680E70-DDED-4D4E-8E81-CF6C6970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23" y="2323770"/>
            <a:ext cx="916466" cy="914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05E3DB-B074-4946-890F-8901342C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017" y="2321617"/>
            <a:ext cx="916466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EAFFF-A054-3745-AF8B-241206736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375" y="3429000"/>
            <a:ext cx="2540000" cy="25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DBC2F6A-723D-A743-A8BE-31B04227D7D0}"/>
              </a:ext>
            </a:extLst>
          </p:cNvPr>
          <p:cNvSpPr txBox="1"/>
          <p:nvPr/>
        </p:nvSpPr>
        <p:spPr>
          <a:xfrm>
            <a:off x="7141639" y="5923923"/>
            <a:ext cx="3705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Crypto-collateralized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C9D7-23FC-2A43-BD18-90EDB97D9087}"/>
              </a:ext>
            </a:extLst>
          </p:cNvPr>
          <p:cNvGrpSpPr/>
          <p:nvPr/>
        </p:nvGrpSpPr>
        <p:grpSpPr>
          <a:xfrm>
            <a:off x="1236390" y="1035596"/>
            <a:ext cx="4181994" cy="5518179"/>
            <a:chOff x="1236390" y="1035596"/>
            <a:chExt cx="4181994" cy="551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FEF928-6864-2B4E-8C11-BF75BEBF9934}"/>
                </a:ext>
              </a:extLst>
            </p:cNvPr>
            <p:cNvSpPr txBox="1"/>
            <p:nvPr/>
          </p:nvSpPr>
          <p:spPr>
            <a:xfrm>
              <a:off x="1815267" y="5969000"/>
              <a:ext cx="3189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Fiat-collateralized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D60141-A78B-D941-B38E-ECC7E649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033" y="1043151"/>
              <a:ext cx="916466" cy="914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092DD84-B019-454A-A7D8-00D0F4D3B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4274" y="1035596"/>
              <a:ext cx="916466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D467357-A3AF-5146-895E-67275ADF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9838" y="1038841"/>
              <a:ext cx="916466" cy="914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448BE2D-8A0A-7D48-81EA-78AA715ED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1918" y="1043151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1236390" y="2320158"/>
              <a:ext cx="4177863" cy="3494690"/>
              <a:chOff x="3733365" y="3095299"/>
              <a:chExt cx="4177863" cy="34946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96828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A612B0-B828-F444-B03D-5CCF61472301}"/>
              </a:ext>
            </a:extLst>
          </p:cNvPr>
          <p:cNvGrpSpPr/>
          <p:nvPr/>
        </p:nvGrpSpPr>
        <p:grpSpPr>
          <a:xfrm>
            <a:off x="6775554" y="1370035"/>
            <a:ext cx="4180056" cy="914400"/>
            <a:chOff x="3731172" y="3095299"/>
            <a:chExt cx="4180056" cy="9144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6BE2294-0C75-D649-B192-E822111C0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3731172" y="3095299"/>
              <a:ext cx="916593" cy="9144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347BDA-ECD4-4E42-8C07-B861BD2DA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4818993" y="3095299"/>
              <a:ext cx="916593" cy="9144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DBAD910-FB7D-3B4D-A963-DA1D9C0C9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5906814" y="3095299"/>
              <a:ext cx="916593" cy="9144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86E46CF-E475-354E-BFE4-5B9E0291D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6994635" y="3095299"/>
              <a:ext cx="916593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66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569" y="429684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 dirty="0"/>
              <a:t>Open Ledger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44777" y="5071583"/>
            <a:ext cx="91418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err="1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42" name="Oval 41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43" name="Oval 42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44" name="Oval 43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16274" y="1166018"/>
            <a:ext cx="3212424" cy="980071"/>
            <a:chOff x="2792656" y="1166288"/>
            <a:chExt cx="3213168" cy="980298"/>
          </a:xfrm>
        </p:grpSpPr>
        <p:sp>
          <p:nvSpPr>
            <p:cNvPr id="45" name="Freeform 44"/>
            <p:cNvSpPr/>
            <p:nvPr/>
          </p:nvSpPr>
          <p:spPr>
            <a:xfrm>
              <a:off x="2792656" y="1487395"/>
              <a:ext cx="3213168" cy="659191"/>
            </a:xfrm>
            <a:custGeom>
              <a:avLst/>
              <a:gdLst>
                <a:gd name="connsiteX0" fmla="*/ 0 w 3213168"/>
                <a:gd name="connsiteY0" fmla="*/ 612424 h 659191"/>
                <a:gd name="connsiteX1" fmla="*/ 259782 w 3213168"/>
                <a:gd name="connsiteY1" fmla="*/ 417595 h 659191"/>
                <a:gd name="connsiteX2" fmla="*/ 591726 w 3213168"/>
                <a:gd name="connsiteY2" fmla="*/ 237198 h 659191"/>
                <a:gd name="connsiteX3" fmla="*/ 981398 w 3213168"/>
                <a:gd name="connsiteY3" fmla="*/ 85665 h 659191"/>
                <a:gd name="connsiteX4" fmla="*/ 1313342 w 3213168"/>
                <a:gd name="connsiteY4" fmla="*/ 20722 h 659191"/>
                <a:gd name="connsiteX5" fmla="*/ 1753528 w 3213168"/>
                <a:gd name="connsiteY5" fmla="*/ 6290 h 659191"/>
                <a:gd name="connsiteX6" fmla="*/ 2338038 w 3213168"/>
                <a:gd name="connsiteY6" fmla="*/ 114528 h 659191"/>
                <a:gd name="connsiteX7" fmla="*/ 2828737 w 3213168"/>
                <a:gd name="connsiteY7" fmla="*/ 345436 h 659191"/>
                <a:gd name="connsiteX8" fmla="*/ 3074086 w 3213168"/>
                <a:gd name="connsiteY8" fmla="*/ 525833 h 659191"/>
                <a:gd name="connsiteX9" fmla="*/ 3009141 w 3213168"/>
                <a:gd name="connsiteY9" fmla="*/ 331005 h 659191"/>
                <a:gd name="connsiteX10" fmla="*/ 3211194 w 3213168"/>
                <a:gd name="connsiteY10" fmla="*/ 655719 h 659191"/>
                <a:gd name="connsiteX11" fmla="*/ 2864818 w 3213168"/>
                <a:gd name="connsiteY11" fmla="*/ 504185 h 659191"/>
                <a:gd name="connsiteX12" fmla="*/ 3074086 w 3213168"/>
                <a:gd name="connsiteY12" fmla="*/ 533049 h 65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168" h="659191">
                  <a:moveTo>
                    <a:pt x="0" y="612424"/>
                  </a:moveTo>
                  <a:cubicBezTo>
                    <a:pt x="80580" y="546278"/>
                    <a:pt x="161161" y="480133"/>
                    <a:pt x="259782" y="417595"/>
                  </a:cubicBezTo>
                  <a:cubicBezTo>
                    <a:pt x="358403" y="355057"/>
                    <a:pt x="471457" y="292520"/>
                    <a:pt x="591726" y="237198"/>
                  </a:cubicBezTo>
                  <a:cubicBezTo>
                    <a:pt x="711995" y="181876"/>
                    <a:pt x="861129" y="121744"/>
                    <a:pt x="981398" y="85665"/>
                  </a:cubicBezTo>
                  <a:cubicBezTo>
                    <a:pt x="1101667" y="49586"/>
                    <a:pt x="1184654" y="33951"/>
                    <a:pt x="1313342" y="20722"/>
                  </a:cubicBezTo>
                  <a:cubicBezTo>
                    <a:pt x="1442030" y="7493"/>
                    <a:pt x="1582745" y="-9344"/>
                    <a:pt x="1753528" y="6290"/>
                  </a:cubicBezTo>
                  <a:cubicBezTo>
                    <a:pt x="1924311" y="21924"/>
                    <a:pt x="2158837" y="58004"/>
                    <a:pt x="2338038" y="114528"/>
                  </a:cubicBezTo>
                  <a:cubicBezTo>
                    <a:pt x="2517239" y="171052"/>
                    <a:pt x="2706062" y="276885"/>
                    <a:pt x="2828737" y="345436"/>
                  </a:cubicBezTo>
                  <a:cubicBezTo>
                    <a:pt x="2951412" y="413987"/>
                    <a:pt x="3044019" y="528238"/>
                    <a:pt x="3074086" y="525833"/>
                  </a:cubicBezTo>
                  <a:cubicBezTo>
                    <a:pt x="3104153" y="523428"/>
                    <a:pt x="2986290" y="309357"/>
                    <a:pt x="3009141" y="331005"/>
                  </a:cubicBezTo>
                  <a:cubicBezTo>
                    <a:pt x="3031992" y="352653"/>
                    <a:pt x="3235248" y="626856"/>
                    <a:pt x="3211194" y="655719"/>
                  </a:cubicBezTo>
                  <a:cubicBezTo>
                    <a:pt x="3187140" y="684582"/>
                    <a:pt x="2887669" y="524630"/>
                    <a:pt x="2864818" y="504185"/>
                  </a:cubicBezTo>
                  <a:cubicBezTo>
                    <a:pt x="2841967" y="483740"/>
                    <a:pt x="3074086" y="533049"/>
                    <a:pt x="3074086" y="533049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50324" y="1166288"/>
              <a:ext cx="461834" cy="377908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/>
                <a:t>$5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913130" y="2654826"/>
            <a:ext cx="892883" cy="2208995"/>
            <a:chOff x="6390344" y="2655441"/>
            <a:chExt cx="893090" cy="2209506"/>
          </a:xfrm>
        </p:grpSpPr>
        <p:sp>
          <p:nvSpPr>
            <p:cNvPr id="47" name="Freeform 46"/>
            <p:cNvSpPr/>
            <p:nvPr/>
          </p:nvSpPr>
          <p:spPr>
            <a:xfrm>
              <a:off x="6390344" y="2655441"/>
              <a:ext cx="314935" cy="2209506"/>
            </a:xfrm>
            <a:custGeom>
              <a:avLst/>
              <a:gdLst>
                <a:gd name="connsiteX0" fmla="*/ 10395 w 314935"/>
                <a:gd name="connsiteY0" fmla="*/ 0 h 2209506"/>
                <a:gd name="connsiteX1" fmla="*/ 118637 w 314935"/>
                <a:gd name="connsiteY1" fmla="*/ 230907 h 2209506"/>
                <a:gd name="connsiteX2" fmla="*/ 219663 w 314935"/>
                <a:gd name="connsiteY2" fmla="*/ 519542 h 2209506"/>
                <a:gd name="connsiteX3" fmla="*/ 291825 w 314935"/>
                <a:gd name="connsiteY3" fmla="*/ 909199 h 2209506"/>
                <a:gd name="connsiteX4" fmla="*/ 291825 w 314935"/>
                <a:gd name="connsiteY4" fmla="*/ 1306072 h 2209506"/>
                <a:gd name="connsiteX5" fmla="*/ 226880 w 314935"/>
                <a:gd name="connsiteY5" fmla="*/ 1695729 h 2209506"/>
                <a:gd name="connsiteX6" fmla="*/ 125853 w 314935"/>
                <a:gd name="connsiteY6" fmla="*/ 1969932 h 2209506"/>
                <a:gd name="connsiteX7" fmla="*/ 75340 w 314935"/>
                <a:gd name="connsiteY7" fmla="*/ 1767888 h 2209506"/>
                <a:gd name="connsiteX8" fmla="*/ 10395 w 314935"/>
                <a:gd name="connsiteY8" fmla="*/ 2208056 h 2209506"/>
                <a:gd name="connsiteX9" fmla="*/ 313474 w 314935"/>
                <a:gd name="connsiteY9" fmla="*/ 1912205 h 2209506"/>
                <a:gd name="connsiteX10" fmla="*/ 133069 w 314935"/>
                <a:gd name="connsiteY10" fmla="*/ 1984364 h 220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935" h="2209506">
                  <a:moveTo>
                    <a:pt x="10395" y="0"/>
                  </a:moveTo>
                  <a:cubicBezTo>
                    <a:pt x="47077" y="72158"/>
                    <a:pt x="83759" y="144317"/>
                    <a:pt x="118637" y="230907"/>
                  </a:cubicBezTo>
                  <a:cubicBezTo>
                    <a:pt x="153515" y="317497"/>
                    <a:pt x="190798" y="406493"/>
                    <a:pt x="219663" y="519542"/>
                  </a:cubicBezTo>
                  <a:cubicBezTo>
                    <a:pt x="248528" y="632591"/>
                    <a:pt x="279798" y="778111"/>
                    <a:pt x="291825" y="909199"/>
                  </a:cubicBezTo>
                  <a:cubicBezTo>
                    <a:pt x="303852" y="1040287"/>
                    <a:pt x="302649" y="1174984"/>
                    <a:pt x="291825" y="1306072"/>
                  </a:cubicBezTo>
                  <a:cubicBezTo>
                    <a:pt x="281001" y="1437160"/>
                    <a:pt x="254542" y="1585086"/>
                    <a:pt x="226880" y="1695729"/>
                  </a:cubicBezTo>
                  <a:cubicBezTo>
                    <a:pt x="199218" y="1806372"/>
                    <a:pt x="151110" y="1957906"/>
                    <a:pt x="125853" y="1969932"/>
                  </a:cubicBezTo>
                  <a:cubicBezTo>
                    <a:pt x="100596" y="1981958"/>
                    <a:pt x="94583" y="1728201"/>
                    <a:pt x="75340" y="1767888"/>
                  </a:cubicBezTo>
                  <a:cubicBezTo>
                    <a:pt x="56097" y="1807575"/>
                    <a:pt x="-29294" y="2184003"/>
                    <a:pt x="10395" y="2208056"/>
                  </a:cubicBezTo>
                  <a:cubicBezTo>
                    <a:pt x="50084" y="2232109"/>
                    <a:pt x="293028" y="1949487"/>
                    <a:pt x="313474" y="1912205"/>
                  </a:cubicBezTo>
                  <a:cubicBezTo>
                    <a:pt x="333920" y="1874923"/>
                    <a:pt x="133069" y="1984364"/>
                    <a:pt x="133069" y="1984364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21600" y="3425722"/>
              <a:ext cx="461834" cy="377908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dirty="0"/>
                <a:t>$3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16274" y="5405244"/>
            <a:ext cx="3212424" cy="1101788"/>
            <a:chOff x="2792656" y="5406495"/>
            <a:chExt cx="3213168" cy="1102043"/>
          </a:xfrm>
        </p:grpSpPr>
        <p:sp>
          <p:nvSpPr>
            <p:cNvPr id="46" name="Freeform 45"/>
            <p:cNvSpPr/>
            <p:nvPr/>
          </p:nvSpPr>
          <p:spPr>
            <a:xfrm rot="10800000">
              <a:off x="2792656" y="5406495"/>
              <a:ext cx="3213168" cy="659191"/>
            </a:xfrm>
            <a:custGeom>
              <a:avLst/>
              <a:gdLst>
                <a:gd name="connsiteX0" fmla="*/ 0 w 3213168"/>
                <a:gd name="connsiteY0" fmla="*/ 612424 h 659191"/>
                <a:gd name="connsiteX1" fmla="*/ 259782 w 3213168"/>
                <a:gd name="connsiteY1" fmla="*/ 417595 h 659191"/>
                <a:gd name="connsiteX2" fmla="*/ 591726 w 3213168"/>
                <a:gd name="connsiteY2" fmla="*/ 237198 h 659191"/>
                <a:gd name="connsiteX3" fmla="*/ 981398 w 3213168"/>
                <a:gd name="connsiteY3" fmla="*/ 85665 h 659191"/>
                <a:gd name="connsiteX4" fmla="*/ 1313342 w 3213168"/>
                <a:gd name="connsiteY4" fmla="*/ 20722 h 659191"/>
                <a:gd name="connsiteX5" fmla="*/ 1753528 w 3213168"/>
                <a:gd name="connsiteY5" fmla="*/ 6290 h 659191"/>
                <a:gd name="connsiteX6" fmla="*/ 2338038 w 3213168"/>
                <a:gd name="connsiteY6" fmla="*/ 114528 h 659191"/>
                <a:gd name="connsiteX7" fmla="*/ 2828737 w 3213168"/>
                <a:gd name="connsiteY7" fmla="*/ 345436 h 659191"/>
                <a:gd name="connsiteX8" fmla="*/ 3074086 w 3213168"/>
                <a:gd name="connsiteY8" fmla="*/ 525833 h 659191"/>
                <a:gd name="connsiteX9" fmla="*/ 3009141 w 3213168"/>
                <a:gd name="connsiteY9" fmla="*/ 331005 h 659191"/>
                <a:gd name="connsiteX10" fmla="*/ 3211194 w 3213168"/>
                <a:gd name="connsiteY10" fmla="*/ 655719 h 659191"/>
                <a:gd name="connsiteX11" fmla="*/ 2864818 w 3213168"/>
                <a:gd name="connsiteY11" fmla="*/ 504185 h 659191"/>
                <a:gd name="connsiteX12" fmla="*/ 3074086 w 3213168"/>
                <a:gd name="connsiteY12" fmla="*/ 533049 h 65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168" h="659191">
                  <a:moveTo>
                    <a:pt x="0" y="612424"/>
                  </a:moveTo>
                  <a:cubicBezTo>
                    <a:pt x="80580" y="546278"/>
                    <a:pt x="161161" y="480133"/>
                    <a:pt x="259782" y="417595"/>
                  </a:cubicBezTo>
                  <a:cubicBezTo>
                    <a:pt x="358403" y="355057"/>
                    <a:pt x="471457" y="292520"/>
                    <a:pt x="591726" y="237198"/>
                  </a:cubicBezTo>
                  <a:cubicBezTo>
                    <a:pt x="711995" y="181876"/>
                    <a:pt x="861129" y="121744"/>
                    <a:pt x="981398" y="85665"/>
                  </a:cubicBezTo>
                  <a:cubicBezTo>
                    <a:pt x="1101667" y="49586"/>
                    <a:pt x="1184654" y="33951"/>
                    <a:pt x="1313342" y="20722"/>
                  </a:cubicBezTo>
                  <a:cubicBezTo>
                    <a:pt x="1442030" y="7493"/>
                    <a:pt x="1582745" y="-9344"/>
                    <a:pt x="1753528" y="6290"/>
                  </a:cubicBezTo>
                  <a:cubicBezTo>
                    <a:pt x="1924311" y="21924"/>
                    <a:pt x="2158837" y="58004"/>
                    <a:pt x="2338038" y="114528"/>
                  </a:cubicBezTo>
                  <a:cubicBezTo>
                    <a:pt x="2517239" y="171052"/>
                    <a:pt x="2706062" y="276885"/>
                    <a:pt x="2828737" y="345436"/>
                  </a:cubicBezTo>
                  <a:cubicBezTo>
                    <a:pt x="2951412" y="413987"/>
                    <a:pt x="3044019" y="528238"/>
                    <a:pt x="3074086" y="525833"/>
                  </a:cubicBezTo>
                  <a:cubicBezTo>
                    <a:pt x="3104153" y="523428"/>
                    <a:pt x="2986290" y="309357"/>
                    <a:pt x="3009141" y="331005"/>
                  </a:cubicBezTo>
                  <a:cubicBezTo>
                    <a:pt x="3031992" y="352653"/>
                    <a:pt x="3235248" y="626856"/>
                    <a:pt x="3211194" y="655719"/>
                  </a:cubicBezTo>
                  <a:cubicBezTo>
                    <a:pt x="3187140" y="684582"/>
                    <a:pt x="2887669" y="524630"/>
                    <a:pt x="2864818" y="504185"/>
                  </a:cubicBezTo>
                  <a:cubicBezTo>
                    <a:pt x="2841967" y="483740"/>
                    <a:pt x="3074086" y="533049"/>
                    <a:pt x="3074086" y="533049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70946" y="6130630"/>
              <a:ext cx="461834" cy="377908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/>
                <a:t>$1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11260" y="2092116"/>
            <a:ext cx="3095017" cy="916213"/>
            <a:chOff x="2287525" y="2092600"/>
            <a:chExt cx="3095733" cy="916425"/>
          </a:xfrm>
        </p:grpSpPr>
        <p:sp>
          <p:nvSpPr>
            <p:cNvPr id="41" name="Oval 40"/>
            <p:cNvSpPr/>
            <p:nvPr/>
          </p:nvSpPr>
          <p:spPr>
            <a:xfrm>
              <a:off x="2287525" y="2092600"/>
              <a:ext cx="642239" cy="606135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/>
                <a:t>Alice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406031" y="2662662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/>
                <a:t>Alice $10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929507" y="3261694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Bob $5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929508" y="3861342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Bob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Carol $3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29509" y="4460991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Carol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</a:t>
            </a:r>
          </a:p>
        </p:txBody>
      </p:sp>
      <p:pic>
        <p:nvPicPr>
          <p:cNvPr id="23" name="Picture 22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2936178"/>
            <a:ext cx="365675" cy="365675"/>
          </a:xfrm>
          <a:prstGeom prst="rect">
            <a:avLst/>
          </a:prstGeom>
        </p:spPr>
      </p:pic>
      <p:pic>
        <p:nvPicPr>
          <p:cNvPr id="24" name="Picture 23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3548242"/>
            <a:ext cx="365675" cy="365675"/>
          </a:xfrm>
          <a:prstGeom prst="rect">
            <a:avLst/>
          </a:prstGeom>
        </p:spPr>
      </p:pic>
      <p:pic>
        <p:nvPicPr>
          <p:cNvPr id="25" name="Picture 24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95500" y="4188287"/>
            <a:ext cx="365675" cy="3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05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7BAF4672-8D7B-7441-A166-F63EEAB3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54" y="2320158"/>
            <a:ext cx="916466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7031C72-FC7A-3A42-BC64-91362161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02" y="2325105"/>
            <a:ext cx="916466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0680E70-DDED-4D4E-8E81-CF6C6970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23" y="2323770"/>
            <a:ext cx="916466" cy="914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05E3DB-B074-4946-890F-8901342C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017" y="2321617"/>
            <a:ext cx="916466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EAFFF-A054-3745-AF8B-241206736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375" y="3429000"/>
            <a:ext cx="2540000" cy="25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DBC2F6A-723D-A743-A8BE-31B04227D7D0}"/>
              </a:ext>
            </a:extLst>
          </p:cNvPr>
          <p:cNvSpPr txBox="1"/>
          <p:nvPr/>
        </p:nvSpPr>
        <p:spPr>
          <a:xfrm>
            <a:off x="7141639" y="5923923"/>
            <a:ext cx="3705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Crypto-collateralized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8C9D7-23FC-2A43-BD18-90EDB97D9087}"/>
              </a:ext>
            </a:extLst>
          </p:cNvPr>
          <p:cNvGrpSpPr/>
          <p:nvPr/>
        </p:nvGrpSpPr>
        <p:grpSpPr>
          <a:xfrm>
            <a:off x="1236390" y="1035596"/>
            <a:ext cx="4181994" cy="5518179"/>
            <a:chOff x="1236390" y="1035596"/>
            <a:chExt cx="4181994" cy="55181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FEF928-6864-2B4E-8C11-BF75BEBF9934}"/>
                </a:ext>
              </a:extLst>
            </p:cNvPr>
            <p:cNvSpPr txBox="1"/>
            <p:nvPr/>
          </p:nvSpPr>
          <p:spPr>
            <a:xfrm>
              <a:off x="1815267" y="5969000"/>
              <a:ext cx="3189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Fiat-collateralized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D60141-A78B-D941-B38E-ECC7E649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033" y="1043151"/>
              <a:ext cx="916466" cy="914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092DD84-B019-454A-A7D8-00D0F4D3B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4274" y="1035596"/>
              <a:ext cx="916466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D467357-A3AF-5146-895E-67275ADF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9838" y="1038841"/>
              <a:ext cx="916466" cy="914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448BE2D-8A0A-7D48-81EA-78AA715ED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1918" y="1043151"/>
              <a:ext cx="916466" cy="914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EC7514-5429-FA46-80E0-C2CFF2C2D16F}"/>
                </a:ext>
              </a:extLst>
            </p:cNvPr>
            <p:cNvGrpSpPr/>
            <p:nvPr/>
          </p:nvGrpSpPr>
          <p:grpSpPr>
            <a:xfrm>
              <a:off x="1236390" y="2320158"/>
              <a:ext cx="4177863" cy="3494690"/>
              <a:chOff x="3733365" y="3095299"/>
              <a:chExt cx="4177863" cy="34946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172AEB-22B9-2246-A4F5-89DF94CC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33365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C6FB84A-E45F-424D-9EA4-23E6EDA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21186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12874B9-07EF-BD4D-9245-CAA78F4B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09007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F19EF-3998-8546-A0EC-98368C831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96828" y="30952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60D649F-D4AB-494B-8AA8-28C6AEB9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76952" y="4372306"/>
                <a:ext cx="2217683" cy="2217683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A612B0-B828-F444-B03D-5CCF61472301}"/>
              </a:ext>
            </a:extLst>
          </p:cNvPr>
          <p:cNvGrpSpPr/>
          <p:nvPr/>
        </p:nvGrpSpPr>
        <p:grpSpPr>
          <a:xfrm>
            <a:off x="6775554" y="437705"/>
            <a:ext cx="4180056" cy="914400"/>
            <a:chOff x="3731172" y="3095299"/>
            <a:chExt cx="4180056" cy="9144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6BE2294-0C75-D649-B192-E822111C0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3731172" y="3095299"/>
              <a:ext cx="916593" cy="9144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347BDA-ECD4-4E42-8C07-B861BD2DA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4818993" y="3095299"/>
              <a:ext cx="916593" cy="9144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DBAD910-FB7D-3B4D-A963-DA1D9C0C9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5906814" y="3095299"/>
              <a:ext cx="916593" cy="9144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86E46CF-E475-354E-BFE4-5B9E0291D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6994635" y="3095299"/>
              <a:ext cx="916593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ED9A82E-BC4A-5C4E-B878-A88E6182E506}"/>
              </a:ext>
            </a:extLst>
          </p:cNvPr>
          <p:cNvGrpSpPr/>
          <p:nvPr/>
        </p:nvGrpSpPr>
        <p:grpSpPr>
          <a:xfrm>
            <a:off x="6770911" y="1376458"/>
            <a:ext cx="4180056" cy="914400"/>
            <a:chOff x="3731172" y="3095299"/>
            <a:chExt cx="4180056" cy="914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83F12EF-4952-3D44-AE15-06967CB9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3731172" y="3095299"/>
              <a:ext cx="916593" cy="914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9BA105D-6558-1B42-A453-3808694B6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4818993" y="3095299"/>
              <a:ext cx="916593" cy="9144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BA36D3F-D862-124B-9F2C-8004A5549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5906814" y="3095299"/>
              <a:ext cx="916593" cy="9144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B1E165F-F03D-8B40-8ABC-E4C80CF3A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6559" t="7456" r="7975" b="5898"/>
            <a:stretch/>
          </p:blipFill>
          <p:spPr>
            <a:xfrm>
              <a:off x="6994635" y="3095299"/>
              <a:ext cx="916593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564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1A45-E45F-5D47-8367-3F7BC469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3F20-2230-CB46-A44D-2B4DBA83F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decentralized</a:t>
            </a:r>
          </a:p>
          <a:p>
            <a:r>
              <a:rPr lang="en-US" dirty="0"/>
              <a:t>Can liquidate cheaply and quickly into underlying crypto collateral</a:t>
            </a:r>
          </a:p>
          <a:p>
            <a:r>
              <a:rPr lang="en-US" dirty="0"/>
              <a:t>Easy for everyone to inspect the collateralization ratio of the stablecoin</a:t>
            </a:r>
          </a:p>
        </p:txBody>
      </p:sp>
    </p:spTree>
    <p:extLst>
      <p:ext uri="{BB962C8B-B14F-4D97-AF65-F5344CB8AC3E}">
        <p14:creationId xmlns:p14="http://schemas.microsoft.com/office/powerpoint/2010/main" val="3121981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471B-C20E-5740-8F1F-1B94F510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B31BC-9352-A144-809B-0422480D2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price stable than fiat</a:t>
            </a:r>
          </a:p>
          <a:p>
            <a:r>
              <a:rPr lang="en-US" dirty="0"/>
              <a:t>Can be auto-liquidated during a price crash</a:t>
            </a:r>
          </a:p>
          <a:p>
            <a:r>
              <a:rPr lang="en-US" dirty="0"/>
              <a:t>Tied to the health of a particular cryptocurrency</a:t>
            </a:r>
          </a:p>
          <a:p>
            <a:r>
              <a:rPr lang="en-US" dirty="0"/>
              <a:t>Inefficient use of capital</a:t>
            </a:r>
          </a:p>
          <a:p>
            <a:r>
              <a:rPr lang="en-US" dirty="0"/>
              <a:t>Highest complexity</a:t>
            </a:r>
          </a:p>
        </p:txBody>
      </p:sp>
    </p:spTree>
    <p:extLst>
      <p:ext uri="{BB962C8B-B14F-4D97-AF65-F5344CB8AC3E}">
        <p14:creationId xmlns:p14="http://schemas.microsoft.com/office/powerpoint/2010/main" val="3923011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2D8F-7739-0F4E-9BBE-EEE9363B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C02B1-0936-FA40-B859-3BC84E0B2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Maker DAO, Dai</a:t>
            </a:r>
          </a:p>
        </p:txBody>
      </p:sp>
    </p:spTree>
    <p:extLst>
      <p:ext uri="{BB962C8B-B14F-4D97-AF65-F5344CB8AC3E}">
        <p14:creationId xmlns:p14="http://schemas.microsoft.com/office/powerpoint/2010/main" val="1846720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0A22C-F4FB-4B44-AA5A-06CB97527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E0A233-55D9-F044-8CEE-EE81CB47B080}"/>
              </a:ext>
            </a:extLst>
          </p:cNvPr>
          <p:cNvSpPr/>
          <p:nvPr/>
        </p:nvSpPr>
        <p:spPr>
          <a:xfrm>
            <a:off x="0" y="4410075"/>
            <a:ext cx="12192000" cy="154305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Non-Collateralized</a:t>
            </a:r>
          </a:p>
        </p:txBody>
      </p:sp>
    </p:spTree>
    <p:extLst>
      <p:ext uri="{BB962C8B-B14F-4D97-AF65-F5344CB8AC3E}">
        <p14:creationId xmlns:p14="http://schemas.microsoft.com/office/powerpoint/2010/main" val="3442200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EC4A-18A7-9A48-A699-0B9A3F27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Non-collateralized 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29B5-3795-084F-A81F-041B27821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supply and demand like fiat</a:t>
            </a:r>
          </a:p>
          <a:p>
            <a:r>
              <a:rPr lang="en-US" dirty="0"/>
              <a:t>Functions of the central bank performed by smart contracts</a:t>
            </a:r>
          </a:p>
          <a:p>
            <a:r>
              <a:rPr lang="en-US" dirty="0"/>
              <a:t>Oracles monitor price of stablecoins on exchanges</a:t>
            </a:r>
          </a:p>
          <a:p>
            <a:r>
              <a:rPr lang="en-US" dirty="0"/>
              <a:t>Will create new coins when price goes up</a:t>
            </a:r>
          </a:p>
          <a:p>
            <a:r>
              <a:rPr lang="en-US" dirty="0"/>
              <a:t>Will buy back and destroy coins when price goes down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92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A18F-9411-E34E-B608-704DD94B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F23E-0F40-2D4A-ABEE-2AF3AD5B0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collateral required</a:t>
            </a:r>
          </a:p>
          <a:p>
            <a:r>
              <a:rPr lang="en-US" dirty="0"/>
              <a:t>Most decentralized and independent</a:t>
            </a:r>
          </a:p>
          <a:p>
            <a:r>
              <a:rPr lang="en-US" dirty="0"/>
              <a:t>Not tied to any cryptocurrency or fiat</a:t>
            </a:r>
          </a:p>
        </p:txBody>
      </p:sp>
    </p:spTree>
    <p:extLst>
      <p:ext uri="{BB962C8B-B14F-4D97-AF65-F5344CB8AC3E}">
        <p14:creationId xmlns:p14="http://schemas.microsoft.com/office/powerpoint/2010/main" val="2198622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69C4-8FB2-0445-B762-E2F72F0A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2077F-9EFE-A545-B679-89AE5FBE2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vulnerable to crypto decline or crash with no ability to liquidate</a:t>
            </a:r>
          </a:p>
          <a:p>
            <a:r>
              <a:rPr lang="en-US" dirty="0"/>
              <a:t>Some complexity</a:t>
            </a:r>
          </a:p>
          <a:p>
            <a:r>
              <a:rPr lang="en-US" dirty="0"/>
              <a:t>Difficult to analyze safety bounds or health</a:t>
            </a:r>
          </a:p>
          <a:p>
            <a:r>
              <a:rPr lang="en-US" dirty="0"/>
              <a:t>Requires continual growth</a:t>
            </a:r>
          </a:p>
        </p:txBody>
      </p:sp>
    </p:spTree>
    <p:extLst>
      <p:ext uri="{BB962C8B-B14F-4D97-AF65-F5344CB8AC3E}">
        <p14:creationId xmlns:p14="http://schemas.microsoft.com/office/powerpoint/2010/main" val="3898401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E686F-80CE-2B4E-A551-38F4E981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25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75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54CCC6-9D6E-404B-A2E8-47DF5DE3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Stablecoins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5CF306-23E8-524E-9238-3D02C7B2C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Basis coin</a:t>
            </a:r>
          </a:p>
          <a:p>
            <a:r>
              <a:rPr lang="en-US" dirty="0"/>
              <a:t>Reserve coin</a:t>
            </a:r>
          </a:p>
        </p:txBody>
      </p:sp>
    </p:spTree>
    <p:extLst>
      <p:ext uri="{BB962C8B-B14F-4D97-AF65-F5344CB8AC3E}">
        <p14:creationId xmlns:p14="http://schemas.microsoft.com/office/powerpoint/2010/main" val="199473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6569" y="128758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/>
              <a:t>Chain: </a:t>
            </a:r>
            <a:r>
              <a:rPr lang="en-US" sz="3199"/>
              <a:t>Alice </a:t>
            </a:r>
            <a:r>
              <a:rPr lang="en-US" sz="3199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199"/>
              <a:t> Bob </a:t>
            </a:r>
            <a:r>
              <a:rPr lang="en-US" sz="3199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199"/>
              <a:t> Carol </a:t>
            </a:r>
            <a:r>
              <a:rPr lang="en-US" sz="3199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199"/>
              <a:t> Dave</a:t>
            </a:r>
            <a:r>
              <a:rPr lang="en-US" sz="3199" b="1"/>
              <a:t> </a:t>
            </a:r>
          </a:p>
        </p:txBody>
      </p:sp>
      <p:sp>
        <p:nvSpPr>
          <p:cNvPr id="22" name="Oval 21"/>
          <p:cNvSpPr/>
          <p:nvPr/>
        </p:nvSpPr>
        <p:spPr>
          <a:xfrm>
            <a:off x="3811261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23" name="Oval 22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24" name="Oval 23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25" name="Oval 24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44777" y="5071583"/>
            <a:ext cx="91418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err="1"/>
          </a:p>
        </p:txBody>
      </p:sp>
      <p:sp>
        <p:nvSpPr>
          <p:cNvPr id="14" name="Freeform 13"/>
          <p:cNvSpPr/>
          <p:nvPr/>
        </p:nvSpPr>
        <p:spPr>
          <a:xfrm>
            <a:off x="4316274" y="1487051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0800000">
            <a:off x="4316274" y="5405244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913130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73605" y="1166018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44286" y="3424929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4245" y="6129211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29508" y="2662046"/>
            <a:ext cx="1976769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$10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29507" y="3261694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Bob $5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929508" y="3861342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Bob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Carol $3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929509" y="4460991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Carol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</a:t>
            </a:r>
          </a:p>
        </p:txBody>
      </p:sp>
      <p:pic>
        <p:nvPicPr>
          <p:cNvPr id="6" name="Picture 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2936178"/>
            <a:ext cx="365675" cy="365675"/>
          </a:xfrm>
          <a:prstGeom prst="rect">
            <a:avLst/>
          </a:prstGeom>
        </p:spPr>
      </p:pic>
      <p:pic>
        <p:nvPicPr>
          <p:cNvPr id="26" name="Picture 2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3548242"/>
            <a:ext cx="365675" cy="365675"/>
          </a:xfrm>
          <a:prstGeom prst="rect">
            <a:avLst/>
          </a:prstGeom>
        </p:spPr>
      </p:pic>
      <p:pic>
        <p:nvPicPr>
          <p:cNvPr id="29" name="Picture 28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95500" y="4188287"/>
            <a:ext cx="365675" cy="365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6569" y="3060731"/>
            <a:ext cx="1543902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85693" indent="-285693">
              <a:buFont typeface="Arial"/>
              <a:buChar char="•"/>
            </a:pPr>
            <a:r>
              <a:rPr lang="en-US" dirty="0"/>
              <a:t>Open</a:t>
            </a:r>
          </a:p>
          <a:p>
            <a:pPr marL="285693" indent="-285693">
              <a:buFont typeface="Arial"/>
              <a:buChar char="•"/>
            </a:pPr>
            <a:r>
              <a:rPr lang="en-US" dirty="0"/>
              <a:t>Public </a:t>
            </a:r>
          </a:p>
          <a:p>
            <a:pPr marL="285693" indent="-285693">
              <a:buFont typeface="Arial"/>
              <a:buChar char="•"/>
            </a:pPr>
            <a:r>
              <a:rPr lang="en-US" dirty="0"/>
              <a:t>To Everyone</a:t>
            </a:r>
          </a:p>
          <a:p>
            <a:pPr marL="285693" indent="-285693">
              <a:buFont typeface="Arial"/>
              <a:buChar char="•"/>
            </a:pPr>
            <a:r>
              <a:rPr lang="en-US" dirty="0"/>
              <a:t>Funds Visible</a:t>
            </a:r>
          </a:p>
          <a:p>
            <a:pPr marL="285693" indent="-285693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21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624D49-C4FF-8944-8B7D-1CC40883D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34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31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7D8EE-67E2-7F46-9799-2A03A996E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  <a:solidFill>
            <a:srgbClr val="41318C"/>
          </a:solidFill>
        </p:spPr>
      </p:pic>
    </p:spTree>
    <p:extLst>
      <p:ext uri="{BB962C8B-B14F-4D97-AF65-F5344CB8AC3E}">
        <p14:creationId xmlns:p14="http://schemas.microsoft.com/office/powerpoint/2010/main" val="69680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5144D-3A31-2942-BF16-6BB394B3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368300"/>
            <a:ext cx="6350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4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6569" y="128758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/>
              <a:t>Chain: </a:t>
            </a:r>
            <a:r>
              <a:rPr lang="en-US" sz="3199"/>
              <a:t>Alice </a:t>
            </a:r>
            <a:r>
              <a:rPr lang="en-US" sz="3199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199"/>
              <a:t> Dave</a:t>
            </a:r>
            <a:r>
              <a:rPr lang="en-US" sz="3199" b="1"/>
              <a:t>, </a:t>
            </a:r>
            <a:r>
              <a:rPr lang="en-US" sz="3199"/>
              <a:t>$20</a:t>
            </a:r>
          </a:p>
        </p:txBody>
      </p:sp>
      <p:sp>
        <p:nvSpPr>
          <p:cNvPr id="22" name="Oval 21"/>
          <p:cNvSpPr/>
          <p:nvPr/>
        </p:nvSpPr>
        <p:spPr>
          <a:xfrm>
            <a:off x="3811261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23" name="Oval 22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24" name="Oval 23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25" name="Oval 24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44777" y="5071583"/>
            <a:ext cx="91418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err="1"/>
          </a:p>
        </p:txBody>
      </p:sp>
      <p:sp>
        <p:nvSpPr>
          <p:cNvPr id="14" name="Freeform 13"/>
          <p:cNvSpPr/>
          <p:nvPr/>
        </p:nvSpPr>
        <p:spPr>
          <a:xfrm>
            <a:off x="4316274" y="1487051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0800000">
            <a:off x="4316274" y="5405244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913130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73605" y="1166018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44286" y="3424929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4245" y="6129211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29508" y="2662046"/>
            <a:ext cx="1976769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$10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29507" y="3261694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Bob $5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929508" y="3861342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Bob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Carol $3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929509" y="4460991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Carol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</a:t>
            </a:r>
          </a:p>
        </p:txBody>
      </p:sp>
      <p:pic>
        <p:nvPicPr>
          <p:cNvPr id="6" name="Picture 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2936178"/>
            <a:ext cx="365675" cy="365675"/>
          </a:xfrm>
          <a:prstGeom prst="rect">
            <a:avLst/>
          </a:prstGeom>
        </p:spPr>
      </p:pic>
      <p:pic>
        <p:nvPicPr>
          <p:cNvPr id="26" name="Picture 2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3548242"/>
            <a:ext cx="365675" cy="365675"/>
          </a:xfrm>
          <a:prstGeom prst="rect">
            <a:avLst/>
          </a:prstGeom>
        </p:spPr>
      </p:pic>
      <p:pic>
        <p:nvPicPr>
          <p:cNvPr id="29" name="Picture 28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95500" y="4188287"/>
            <a:ext cx="365675" cy="365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8526" y="3502472"/>
            <a:ext cx="572293" cy="42650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b="1">
                <a:solidFill>
                  <a:srgbClr val="FF0000"/>
                </a:solidFill>
              </a:rPr>
              <a:t>Fail:</a:t>
            </a:r>
            <a:r>
              <a:rPr lang="en-US"/>
              <a:t> $20</a:t>
            </a:r>
          </a:p>
        </p:txBody>
      </p:sp>
      <p:sp>
        <p:nvSpPr>
          <p:cNvPr id="36" name="Freeform 35"/>
          <p:cNvSpPr/>
          <p:nvPr/>
        </p:nvSpPr>
        <p:spPr>
          <a:xfrm flipH="1">
            <a:off x="3616469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929510" y="5060639"/>
            <a:ext cx="1976770" cy="346283"/>
          </a:xfrm>
          <a:prstGeom prst="rec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$15</a:t>
            </a:r>
          </a:p>
        </p:txBody>
      </p:sp>
      <p:pic>
        <p:nvPicPr>
          <p:cNvPr id="4" name="Picture 3" descr="broken-link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33" y="4736484"/>
            <a:ext cx="457094" cy="45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7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6569" y="128758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/>
              <a:t>Distributed Open Ledger</a:t>
            </a:r>
            <a:endParaRPr lang="en-US" sz="3199"/>
          </a:p>
        </p:txBody>
      </p:sp>
      <p:sp>
        <p:nvSpPr>
          <p:cNvPr id="22" name="Oval 21"/>
          <p:cNvSpPr/>
          <p:nvPr/>
        </p:nvSpPr>
        <p:spPr>
          <a:xfrm>
            <a:off x="3811261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23" name="Oval 22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24" name="Oval 23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25" name="Oval 24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sp>
        <p:nvSpPr>
          <p:cNvPr id="14" name="Freeform 13"/>
          <p:cNvSpPr/>
          <p:nvPr/>
        </p:nvSpPr>
        <p:spPr>
          <a:xfrm>
            <a:off x="4316274" y="1487051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0800000">
            <a:off x="4316274" y="5405244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913130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73605" y="1166018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44286" y="3424929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4245" y="6129211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29508" y="2662046"/>
            <a:ext cx="1976769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$10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29507" y="3261694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Alice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Bob $5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929508" y="3861342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Bob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Carol $3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929509" y="4460991"/>
            <a:ext cx="1976770" cy="34628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Carol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</a:t>
            </a:r>
          </a:p>
        </p:txBody>
      </p:sp>
      <p:pic>
        <p:nvPicPr>
          <p:cNvPr id="6" name="Picture 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2936178"/>
            <a:ext cx="365675" cy="365675"/>
          </a:xfrm>
          <a:prstGeom prst="rect">
            <a:avLst/>
          </a:prstGeom>
        </p:spPr>
      </p:pic>
      <p:pic>
        <p:nvPicPr>
          <p:cNvPr id="26" name="Picture 25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70516" y="3548242"/>
            <a:ext cx="365675" cy="365675"/>
          </a:xfrm>
          <a:prstGeom prst="rect">
            <a:avLst/>
          </a:prstGeom>
        </p:spPr>
      </p:pic>
      <p:pic>
        <p:nvPicPr>
          <p:cNvPr id="29" name="Picture 28" descr="link-interface-symb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6005">
            <a:off x="6695500" y="4188287"/>
            <a:ext cx="365675" cy="365675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94125" y="5184828"/>
            <a:ext cx="731351" cy="736003"/>
            <a:chOff x="7030580" y="4014636"/>
            <a:chExt cx="2132162" cy="2145724"/>
          </a:xfrm>
        </p:grpSpPr>
        <p:sp>
          <p:nvSpPr>
            <p:cNvPr id="7" name="TextBox 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43" name="Picture 4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44" name="Picture 4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45" name="Picture 44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2678282" y="5228292"/>
            <a:ext cx="731351" cy="736003"/>
            <a:chOff x="7030580" y="4014636"/>
            <a:chExt cx="2132162" cy="2145724"/>
          </a:xfrm>
        </p:grpSpPr>
        <p:sp>
          <p:nvSpPr>
            <p:cNvPr id="47" name="TextBox 4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52" name="Picture 5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53" name="Picture 5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54" name="Picture 5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8353959" y="1543839"/>
            <a:ext cx="731351" cy="736003"/>
            <a:chOff x="7030580" y="4014636"/>
            <a:chExt cx="2132162" cy="2145724"/>
          </a:xfrm>
        </p:grpSpPr>
        <p:sp>
          <p:nvSpPr>
            <p:cNvPr id="56" name="TextBox 55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61" name="Picture 6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62" name="Picture 6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63" name="Picture 6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731426" y="1488896"/>
            <a:ext cx="731351" cy="736003"/>
            <a:chOff x="7030580" y="4014636"/>
            <a:chExt cx="2132162" cy="2145724"/>
          </a:xfrm>
        </p:grpSpPr>
        <p:sp>
          <p:nvSpPr>
            <p:cNvPr id="65" name="TextBox 64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70" name="Picture 69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71" name="Picture 7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72" name="Picture 7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4531492" y="2380382"/>
            <a:ext cx="2742565" cy="2742565"/>
          </a:xfrm>
          <a:prstGeom prst="ellipse">
            <a:avLst/>
          </a:pr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367616" y="1308674"/>
            <a:ext cx="1830773" cy="1045291"/>
          </a:xfrm>
          <a:custGeom>
            <a:avLst/>
            <a:gdLst>
              <a:gd name="connsiteX0" fmla="*/ 1261 w 1831197"/>
              <a:gd name="connsiteY0" fmla="*/ 1045533 h 1045533"/>
              <a:gd name="connsiteX1" fmla="*/ 30569 w 1831197"/>
              <a:gd name="connsiteY1" fmla="*/ 752441 h 1045533"/>
              <a:gd name="connsiteX2" fmla="*/ 206423 w 1831197"/>
              <a:gd name="connsiteY2" fmla="*/ 332341 h 1045533"/>
              <a:gd name="connsiteX3" fmla="*/ 460433 w 1831197"/>
              <a:gd name="connsiteY3" fmla="*/ 97867 h 1045533"/>
              <a:gd name="connsiteX4" fmla="*/ 900066 w 1831197"/>
              <a:gd name="connsiteY4" fmla="*/ 170 h 1045533"/>
              <a:gd name="connsiteX5" fmla="*/ 1320160 w 1831197"/>
              <a:gd name="connsiteY5" fmla="*/ 78328 h 1045533"/>
              <a:gd name="connsiteX6" fmla="*/ 1632787 w 1831197"/>
              <a:gd name="connsiteY6" fmla="*/ 224874 h 1045533"/>
              <a:gd name="connsiteX7" fmla="*/ 1388547 w 1831197"/>
              <a:gd name="connsiteY7" fmla="*/ 244414 h 1045533"/>
              <a:gd name="connsiteX8" fmla="*/ 1828180 w 1831197"/>
              <a:gd name="connsiteY8" fmla="*/ 312802 h 1045533"/>
              <a:gd name="connsiteX9" fmla="*/ 1583939 w 1831197"/>
              <a:gd name="connsiteY9" fmla="*/ 49019 h 1045533"/>
              <a:gd name="connsiteX10" fmla="*/ 1613248 w 1831197"/>
              <a:gd name="connsiteY10" fmla="*/ 195565 h 10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1197" h="1045533">
                <a:moveTo>
                  <a:pt x="1261" y="1045533"/>
                </a:moveTo>
                <a:cubicBezTo>
                  <a:pt x="-1182" y="958419"/>
                  <a:pt x="-3625" y="871306"/>
                  <a:pt x="30569" y="752441"/>
                </a:cubicBezTo>
                <a:cubicBezTo>
                  <a:pt x="64763" y="633576"/>
                  <a:pt x="134779" y="441437"/>
                  <a:pt x="206423" y="332341"/>
                </a:cubicBezTo>
                <a:cubicBezTo>
                  <a:pt x="278067" y="223245"/>
                  <a:pt x="344826" y="153229"/>
                  <a:pt x="460433" y="97867"/>
                </a:cubicBezTo>
                <a:cubicBezTo>
                  <a:pt x="576040" y="42505"/>
                  <a:pt x="756778" y="3426"/>
                  <a:pt x="900066" y="170"/>
                </a:cubicBezTo>
                <a:cubicBezTo>
                  <a:pt x="1043354" y="-3086"/>
                  <a:pt x="1198040" y="40877"/>
                  <a:pt x="1320160" y="78328"/>
                </a:cubicBezTo>
                <a:cubicBezTo>
                  <a:pt x="1442280" y="115779"/>
                  <a:pt x="1621389" y="197193"/>
                  <a:pt x="1632787" y="224874"/>
                </a:cubicBezTo>
                <a:cubicBezTo>
                  <a:pt x="1644185" y="252555"/>
                  <a:pt x="1355982" y="229759"/>
                  <a:pt x="1388547" y="244414"/>
                </a:cubicBezTo>
                <a:cubicBezTo>
                  <a:pt x="1421112" y="259069"/>
                  <a:pt x="1795615" y="345368"/>
                  <a:pt x="1828180" y="312802"/>
                </a:cubicBezTo>
                <a:cubicBezTo>
                  <a:pt x="1860745" y="280236"/>
                  <a:pt x="1619761" y="68558"/>
                  <a:pt x="1583939" y="49019"/>
                </a:cubicBezTo>
                <a:cubicBezTo>
                  <a:pt x="1548117" y="29480"/>
                  <a:pt x="1613248" y="195565"/>
                  <a:pt x="1613248" y="195565"/>
                </a:cubicBezTo>
              </a:path>
            </a:pathLst>
          </a:cu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>
            <a:off x="3578216" y="1319291"/>
            <a:ext cx="1830773" cy="1045291"/>
          </a:xfrm>
          <a:custGeom>
            <a:avLst/>
            <a:gdLst>
              <a:gd name="connsiteX0" fmla="*/ 1261 w 1831197"/>
              <a:gd name="connsiteY0" fmla="*/ 1045533 h 1045533"/>
              <a:gd name="connsiteX1" fmla="*/ 30569 w 1831197"/>
              <a:gd name="connsiteY1" fmla="*/ 752441 h 1045533"/>
              <a:gd name="connsiteX2" fmla="*/ 206423 w 1831197"/>
              <a:gd name="connsiteY2" fmla="*/ 332341 h 1045533"/>
              <a:gd name="connsiteX3" fmla="*/ 460433 w 1831197"/>
              <a:gd name="connsiteY3" fmla="*/ 97867 h 1045533"/>
              <a:gd name="connsiteX4" fmla="*/ 900066 w 1831197"/>
              <a:gd name="connsiteY4" fmla="*/ 170 h 1045533"/>
              <a:gd name="connsiteX5" fmla="*/ 1320160 w 1831197"/>
              <a:gd name="connsiteY5" fmla="*/ 78328 h 1045533"/>
              <a:gd name="connsiteX6" fmla="*/ 1632787 w 1831197"/>
              <a:gd name="connsiteY6" fmla="*/ 224874 h 1045533"/>
              <a:gd name="connsiteX7" fmla="*/ 1388547 w 1831197"/>
              <a:gd name="connsiteY7" fmla="*/ 244414 h 1045533"/>
              <a:gd name="connsiteX8" fmla="*/ 1828180 w 1831197"/>
              <a:gd name="connsiteY8" fmla="*/ 312802 h 1045533"/>
              <a:gd name="connsiteX9" fmla="*/ 1583939 w 1831197"/>
              <a:gd name="connsiteY9" fmla="*/ 49019 h 1045533"/>
              <a:gd name="connsiteX10" fmla="*/ 1613248 w 1831197"/>
              <a:gd name="connsiteY10" fmla="*/ 195565 h 10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1197" h="1045533">
                <a:moveTo>
                  <a:pt x="1261" y="1045533"/>
                </a:moveTo>
                <a:cubicBezTo>
                  <a:pt x="-1182" y="958419"/>
                  <a:pt x="-3625" y="871306"/>
                  <a:pt x="30569" y="752441"/>
                </a:cubicBezTo>
                <a:cubicBezTo>
                  <a:pt x="64763" y="633576"/>
                  <a:pt x="134779" y="441437"/>
                  <a:pt x="206423" y="332341"/>
                </a:cubicBezTo>
                <a:cubicBezTo>
                  <a:pt x="278067" y="223245"/>
                  <a:pt x="344826" y="153229"/>
                  <a:pt x="460433" y="97867"/>
                </a:cubicBezTo>
                <a:cubicBezTo>
                  <a:pt x="576040" y="42505"/>
                  <a:pt x="756778" y="3426"/>
                  <a:pt x="900066" y="170"/>
                </a:cubicBezTo>
                <a:cubicBezTo>
                  <a:pt x="1043354" y="-3086"/>
                  <a:pt x="1198040" y="40877"/>
                  <a:pt x="1320160" y="78328"/>
                </a:cubicBezTo>
                <a:cubicBezTo>
                  <a:pt x="1442280" y="115779"/>
                  <a:pt x="1621389" y="197193"/>
                  <a:pt x="1632787" y="224874"/>
                </a:cubicBezTo>
                <a:cubicBezTo>
                  <a:pt x="1644185" y="252555"/>
                  <a:pt x="1355982" y="229759"/>
                  <a:pt x="1388547" y="244414"/>
                </a:cubicBezTo>
                <a:cubicBezTo>
                  <a:pt x="1421112" y="259069"/>
                  <a:pt x="1795615" y="345368"/>
                  <a:pt x="1828180" y="312802"/>
                </a:cubicBezTo>
                <a:cubicBezTo>
                  <a:pt x="1860745" y="280236"/>
                  <a:pt x="1619761" y="68558"/>
                  <a:pt x="1583939" y="49019"/>
                </a:cubicBezTo>
                <a:cubicBezTo>
                  <a:pt x="1548117" y="29480"/>
                  <a:pt x="1613248" y="195565"/>
                  <a:pt x="1613248" y="195565"/>
                </a:cubicBezTo>
              </a:path>
            </a:pathLst>
          </a:cu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 flipV="1">
            <a:off x="6406380" y="5066024"/>
            <a:ext cx="1830773" cy="1045291"/>
          </a:xfrm>
          <a:custGeom>
            <a:avLst/>
            <a:gdLst>
              <a:gd name="connsiteX0" fmla="*/ 1261 w 1831197"/>
              <a:gd name="connsiteY0" fmla="*/ 1045533 h 1045533"/>
              <a:gd name="connsiteX1" fmla="*/ 30569 w 1831197"/>
              <a:gd name="connsiteY1" fmla="*/ 752441 h 1045533"/>
              <a:gd name="connsiteX2" fmla="*/ 206423 w 1831197"/>
              <a:gd name="connsiteY2" fmla="*/ 332341 h 1045533"/>
              <a:gd name="connsiteX3" fmla="*/ 460433 w 1831197"/>
              <a:gd name="connsiteY3" fmla="*/ 97867 h 1045533"/>
              <a:gd name="connsiteX4" fmla="*/ 900066 w 1831197"/>
              <a:gd name="connsiteY4" fmla="*/ 170 h 1045533"/>
              <a:gd name="connsiteX5" fmla="*/ 1320160 w 1831197"/>
              <a:gd name="connsiteY5" fmla="*/ 78328 h 1045533"/>
              <a:gd name="connsiteX6" fmla="*/ 1632787 w 1831197"/>
              <a:gd name="connsiteY6" fmla="*/ 224874 h 1045533"/>
              <a:gd name="connsiteX7" fmla="*/ 1388547 w 1831197"/>
              <a:gd name="connsiteY7" fmla="*/ 244414 h 1045533"/>
              <a:gd name="connsiteX8" fmla="*/ 1828180 w 1831197"/>
              <a:gd name="connsiteY8" fmla="*/ 312802 h 1045533"/>
              <a:gd name="connsiteX9" fmla="*/ 1583939 w 1831197"/>
              <a:gd name="connsiteY9" fmla="*/ 49019 h 1045533"/>
              <a:gd name="connsiteX10" fmla="*/ 1613248 w 1831197"/>
              <a:gd name="connsiteY10" fmla="*/ 195565 h 10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1197" h="1045533">
                <a:moveTo>
                  <a:pt x="1261" y="1045533"/>
                </a:moveTo>
                <a:cubicBezTo>
                  <a:pt x="-1182" y="958419"/>
                  <a:pt x="-3625" y="871306"/>
                  <a:pt x="30569" y="752441"/>
                </a:cubicBezTo>
                <a:cubicBezTo>
                  <a:pt x="64763" y="633576"/>
                  <a:pt x="134779" y="441437"/>
                  <a:pt x="206423" y="332341"/>
                </a:cubicBezTo>
                <a:cubicBezTo>
                  <a:pt x="278067" y="223245"/>
                  <a:pt x="344826" y="153229"/>
                  <a:pt x="460433" y="97867"/>
                </a:cubicBezTo>
                <a:cubicBezTo>
                  <a:pt x="576040" y="42505"/>
                  <a:pt x="756778" y="3426"/>
                  <a:pt x="900066" y="170"/>
                </a:cubicBezTo>
                <a:cubicBezTo>
                  <a:pt x="1043354" y="-3086"/>
                  <a:pt x="1198040" y="40877"/>
                  <a:pt x="1320160" y="78328"/>
                </a:cubicBezTo>
                <a:cubicBezTo>
                  <a:pt x="1442280" y="115779"/>
                  <a:pt x="1621389" y="197193"/>
                  <a:pt x="1632787" y="224874"/>
                </a:cubicBezTo>
                <a:cubicBezTo>
                  <a:pt x="1644185" y="252555"/>
                  <a:pt x="1355982" y="229759"/>
                  <a:pt x="1388547" y="244414"/>
                </a:cubicBezTo>
                <a:cubicBezTo>
                  <a:pt x="1421112" y="259069"/>
                  <a:pt x="1795615" y="345368"/>
                  <a:pt x="1828180" y="312802"/>
                </a:cubicBezTo>
                <a:cubicBezTo>
                  <a:pt x="1860745" y="280236"/>
                  <a:pt x="1619761" y="68558"/>
                  <a:pt x="1583939" y="49019"/>
                </a:cubicBezTo>
                <a:cubicBezTo>
                  <a:pt x="1548117" y="29480"/>
                  <a:pt x="1613248" y="195565"/>
                  <a:pt x="1613248" y="195565"/>
                </a:cubicBezTo>
              </a:path>
            </a:pathLst>
          </a:cu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 flipH="1" flipV="1">
            <a:off x="3491745" y="5059569"/>
            <a:ext cx="1830773" cy="1045291"/>
          </a:xfrm>
          <a:custGeom>
            <a:avLst/>
            <a:gdLst>
              <a:gd name="connsiteX0" fmla="*/ 1261 w 1831197"/>
              <a:gd name="connsiteY0" fmla="*/ 1045533 h 1045533"/>
              <a:gd name="connsiteX1" fmla="*/ 30569 w 1831197"/>
              <a:gd name="connsiteY1" fmla="*/ 752441 h 1045533"/>
              <a:gd name="connsiteX2" fmla="*/ 206423 w 1831197"/>
              <a:gd name="connsiteY2" fmla="*/ 332341 h 1045533"/>
              <a:gd name="connsiteX3" fmla="*/ 460433 w 1831197"/>
              <a:gd name="connsiteY3" fmla="*/ 97867 h 1045533"/>
              <a:gd name="connsiteX4" fmla="*/ 900066 w 1831197"/>
              <a:gd name="connsiteY4" fmla="*/ 170 h 1045533"/>
              <a:gd name="connsiteX5" fmla="*/ 1320160 w 1831197"/>
              <a:gd name="connsiteY5" fmla="*/ 78328 h 1045533"/>
              <a:gd name="connsiteX6" fmla="*/ 1632787 w 1831197"/>
              <a:gd name="connsiteY6" fmla="*/ 224874 h 1045533"/>
              <a:gd name="connsiteX7" fmla="*/ 1388547 w 1831197"/>
              <a:gd name="connsiteY7" fmla="*/ 244414 h 1045533"/>
              <a:gd name="connsiteX8" fmla="*/ 1828180 w 1831197"/>
              <a:gd name="connsiteY8" fmla="*/ 312802 h 1045533"/>
              <a:gd name="connsiteX9" fmla="*/ 1583939 w 1831197"/>
              <a:gd name="connsiteY9" fmla="*/ 49019 h 1045533"/>
              <a:gd name="connsiteX10" fmla="*/ 1613248 w 1831197"/>
              <a:gd name="connsiteY10" fmla="*/ 195565 h 10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1197" h="1045533">
                <a:moveTo>
                  <a:pt x="1261" y="1045533"/>
                </a:moveTo>
                <a:cubicBezTo>
                  <a:pt x="-1182" y="958419"/>
                  <a:pt x="-3625" y="871306"/>
                  <a:pt x="30569" y="752441"/>
                </a:cubicBezTo>
                <a:cubicBezTo>
                  <a:pt x="64763" y="633576"/>
                  <a:pt x="134779" y="441437"/>
                  <a:pt x="206423" y="332341"/>
                </a:cubicBezTo>
                <a:cubicBezTo>
                  <a:pt x="278067" y="223245"/>
                  <a:pt x="344826" y="153229"/>
                  <a:pt x="460433" y="97867"/>
                </a:cubicBezTo>
                <a:cubicBezTo>
                  <a:pt x="576040" y="42505"/>
                  <a:pt x="756778" y="3426"/>
                  <a:pt x="900066" y="170"/>
                </a:cubicBezTo>
                <a:cubicBezTo>
                  <a:pt x="1043354" y="-3086"/>
                  <a:pt x="1198040" y="40877"/>
                  <a:pt x="1320160" y="78328"/>
                </a:cubicBezTo>
                <a:cubicBezTo>
                  <a:pt x="1442280" y="115779"/>
                  <a:pt x="1621389" y="197193"/>
                  <a:pt x="1632787" y="224874"/>
                </a:cubicBezTo>
                <a:cubicBezTo>
                  <a:pt x="1644185" y="252555"/>
                  <a:pt x="1355982" y="229759"/>
                  <a:pt x="1388547" y="244414"/>
                </a:cubicBezTo>
                <a:cubicBezTo>
                  <a:pt x="1421112" y="259069"/>
                  <a:pt x="1795615" y="345368"/>
                  <a:pt x="1828180" y="312802"/>
                </a:cubicBezTo>
                <a:cubicBezTo>
                  <a:pt x="1860745" y="280236"/>
                  <a:pt x="1619761" y="68558"/>
                  <a:pt x="1583939" y="49019"/>
                </a:cubicBezTo>
                <a:cubicBezTo>
                  <a:pt x="1548117" y="29480"/>
                  <a:pt x="1613248" y="195565"/>
                  <a:pt x="1613248" y="195565"/>
                </a:cubicBezTo>
              </a:path>
            </a:pathLst>
          </a:cu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968865" y="1381167"/>
            <a:ext cx="2785928" cy="374178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28694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668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6569" y="128758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/>
              <a:t>Distributed Open Ledger</a:t>
            </a:r>
            <a:endParaRPr lang="en-US" sz="3199"/>
          </a:p>
        </p:txBody>
      </p:sp>
      <p:sp>
        <p:nvSpPr>
          <p:cNvPr id="22" name="Oval 21"/>
          <p:cNvSpPr/>
          <p:nvPr/>
        </p:nvSpPr>
        <p:spPr>
          <a:xfrm>
            <a:off x="3811261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23" name="Oval 22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24" name="Oval 23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25" name="Oval 24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sp>
        <p:nvSpPr>
          <p:cNvPr id="14" name="Freeform 13"/>
          <p:cNvSpPr/>
          <p:nvPr/>
        </p:nvSpPr>
        <p:spPr>
          <a:xfrm>
            <a:off x="4316274" y="1487051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0800000">
            <a:off x="4316274" y="5405244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913130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73605" y="1166018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44286" y="3424929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4245" y="6129211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94125" y="5184828"/>
            <a:ext cx="731351" cy="736003"/>
            <a:chOff x="7030580" y="4014636"/>
            <a:chExt cx="2132162" cy="2145724"/>
          </a:xfrm>
        </p:grpSpPr>
        <p:sp>
          <p:nvSpPr>
            <p:cNvPr id="7" name="TextBox 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43" name="Picture 4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44" name="Picture 4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45" name="Picture 44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2678282" y="5228292"/>
            <a:ext cx="731351" cy="736003"/>
            <a:chOff x="7030580" y="4014636"/>
            <a:chExt cx="2132162" cy="2145724"/>
          </a:xfrm>
        </p:grpSpPr>
        <p:sp>
          <p:nvSpPr>
            <p:cNvPr id="47" name="TextBox 4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52" name="Picture 5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53" name="Picture 5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54" name="Picture 5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8353959" y="1543839"/>
            <a:ext cx="731351" cy="736003"/>
            <a:chOff x="7030580" y="4014636"/>
            <a:chExt cx="2132162" cy="2145724"/>
          </a:xfrm>
        </p:grpSpPr>
        <p:sp>
          <p:nvSpPr>
            <p:cNvPr id="56" name="TextBox 55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61" name="Picture 6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62" name="Picture 6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63" name="Picture 6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731426" y="1488896"/>
            <a:ext cx="731351" cy="736003"/>
            <a:chOff x="7030580" y="4014636"/>
            <a:chExt cx="2132162" cy="2145724"/>
          </a:xfrm>
        </p:grpSpPr>
        <p:sp>
          <p:nvSpPr>
            <p:cNvPr id="65" name="TextBox 64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70" name="Picture 69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71" name="Picture 7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72" name="Picture 7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167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val 75"/>
          <p:cNvSpPr>
            <a:spLocks noChangeAspect="1"/>
          </p:cNvSpPr>
          <p:nvPr/>
        </p:nvSpPr>
        <p:spPr>
          <a:xfrm>
            <a:off x="3645450" y="1932969"/>
            <a:ext cx="968642" cy="914188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638111" y="1493340"/>
            <a:ext cx="4570942" cy="457094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>
                <a:solidFill>
                  <a:srgbClr val="BFBFBF"/>
                </a:solidFill>
                <a:prstDash val="dash"/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6569" y="128758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 dirty="0"/>
              <a:t>Consensus</a:t>
            </a:r>
            <a:endParaRPr lang="en-US" sz="3199" dirty="0"/>
          </a:p>
        </p:txBody>
      </p:sp>
      <p:sp>
        <p:nvSpPr>
          <p:cNvPr id="22" name="Oval 21"/>
          <p:cNvSpPr/>
          <p:nvPr/>
        </p:nvSpPr>
        <p:spPr>
          <a:xfrm>
            <a:off x="3811261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23" name="Oval 22"/>
          <p:cNvSpPr/>
          <p:nvPr/>
        </p:nvSpPr>
        <p:spPr>
          <a:xfrm>
            <a:off x="7412154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sp>
        <p:nvSpPr>
          <p:cNvPr id="24" name="Oval 23"/>
          <p:cNvSpPr/>
          <p:nvPr/>
        </p:nvSpPr>
        <p:spPr>
          <a:xfrm>
            <a:off x="7412154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Carol</a:t>
            </a:r>
          </a:p>
        </p:txBody>
      </p:sp>
      <p:sp>
        <p:nvSpPr>
          <p:cNvPr id="25" name="Oval 24"/>
          <p:cNvSpPr/>
          <p:nvPr/>
        </p:nvSpPr>
        <p:spPr>
          <a:xfrm>
            <a:off x="3811261" y="4828031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Dave</a:t>
            </a:r>
          </a:p>
        </p:txBody>
      </p:sp>
      <p:sp>
        <p:nvSpPr>
          <p:cNvPr id="14" name="Freeform 13"/>
          <p:cNvSpPr/>
          <p:nvPr/>
        </p:nvSpPr>
        <p:spPr>
          <a:xfrm>
            <a:off x="4316274" y="1487051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0800000">
            <a:off x="4316274" y="5405244"/>
            <a:ext cx="3212424" cy="659038"/>
          </a:xfrm>
          <a:custGeom>
            <a:avLst/>
            <a:gdLst>
              <a:gd name="connsiteX0" fmla="*/ 0 w 3213168"/>
              <a:gd name="connsiteY0" fmla="*/ 612424 h 659191"/>
              <a:gd name="connsiteX1" fmla="*/ 259782 w 3213168"/>
              <a:gd name="connsiteY1" fmla="*/ 417595 h 659191"/>
              <a:gd name="connsiteX2" fmla="*/ 591726 w 3213168"/>
              <a:gd name="connsiteY2" fmla="*/ 237198 h 659191"/>
              <a:gd name="connsiteX3" fmla="*/ 981398 w 3213168"/>
              <a:gd name="connsiteY3" fmla="*/ 85665 h 659191"/>
              <a:gd name="connsiteX4" fmla="*/ 1313342 w 3213168"/>
              <a:gd name="connsiteY4" fmla="*/ 20722 h 659191"/>
              <a:gd name="connsiteX5" fmla="*/ 1753528 w 3213168"/>
              <a:gd name="connsiteY5" fmla="*/ 6290 h 659191"/>
              <a:gd name="connsiteX6" fmla="*/ 2338038 w 3213168"/>
              <a:gd name="connsiteY6" fmla="*/ 114528 h 659191"/>
              <a:gd name="connsiteX7" fmla="*/ 2828737 w 3213168"/>
              <a:gd name="connsiteY7" fmla="*/ 345436 h 659191"/>
              <a:gd name="connsiteX8" fmla="*/ 3074086 w 3213168"/>
              <a:gd name="connsiteY8" fmla="*/ 525833 h 659191"/>
              <a:gd name="connsiteX9" fmla="*/ 3009141 w 3213168"/>
              <a:gd name="connsiteY9" fmla="*/ 331005 h 659191"/>
              <a:gd name="connsiteX10" fmla="*/ 3211194 w 3213168"/>
              <a:gd name="connsiteY10" fmla="*/ 655719 h 659191"/>
              <a:gd name="connsiteX11" fmla="*/ 2864818 w 3213168"/>
              <a:gd name="connsiteY11" fmla="*/ 504185 h 659191"/>
              <a:gd name="connsiteX12" fmla="*/ 3074086 w 3213168"/>
              <a:gd name="connsiteY12" fmla="*/ 533049 h 6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13168" h="659191">
                <a:moveTo>
                  <a:pt x="0" y="612424"/>
                </a:moveTo>
                <a:cubicBezTo>
                  <a:pt x="80580" y="546278"/>
                  <a:pt x="161161" y="480133"/>
                  <a:pt x="259782" y="417595"/>
                </a:cubicBezTo>
                <a:cubicBezTo>
                  <a:pt x="358403" y="355057"/>
                  <a:pt x="471457" y="292520"/>
                  <a:pt x="591726" y="237198"/>
                </a:cubicBezTo>
                <a:cubicBezTo>
                  <a:pt x="711995" y="181876"/>
                  <a:pt x="861129" y="121744"/>
                  <a:pt x="981398" y="85665"/>
                </a:cubicBezTo>
                <a:cubicBezTo>
                  <a:pt x="1101667" y="49586"/>
                  <a:pt x="1184654" y="33951"/>
                  <a:pt x="1313342" y="20722"/>
                </a:cubicBezTo>
                <a:cubicBezTo>
                  <a:pt x="1442030" y="7493"/>
                  <a:pt x="1582745" y="-9344"/>
                  <a:pt x="1753528" y="6290"/>
                </a:cubicBezTo>
                <a:cubicBezTo>
                  <a:pt x="1924311" y="21924"/>
                  <a:pt x="2158837" y="58004"/>
                  <a:pt x="2338038" y="114528"/>
                </a:cubicBezTo>
                <a:cubicBezTo>
                  <a:pt x="2517239" y="171052"/>
                  <a:pt x="2706062" y="276885"/>
                  <a:pt x="2828737" y="345436"/>
                </a:cubicBezTo>
                <a:cubicBezTo>
                  <a:pt x="2951412" y="413987"/>
                  <a:pt x="3044019" y="528238"/>
                  <a:pt x="3074086" y="525833"/>
                </a:cubicBezTo>
                <a:cubicBezTo>
                  <a:pt x="3104153" y="523428"/>
                  <a:pt x="2986290" y="309357"/>
                  <a:pt x="3009141" y="331005"/>
                </a:cubicBezTo>
                <a:cubicBezTo>
                  <a:pt x="3031992" y="352653"/>
                  <a:pt x="3235248" y="626856"/>
                  <a:pt x="3211194" y="655719"/>
                </a:cubicBezTo>
                <a:cubicBezTo>
                  <a:pt x="3187140" y="684582"/>
                  <a:pt x="2887669" y="524630"/>
                  <a:pt x="2864818" y="504185"/>
                </a:cubicBezTo>
                <a:cubicBezTo>
                  <a:pt x="2841967" y="483740"/>
                  <a:pt x="3074086" y="533049"/>
                  <a:pt x="3074086" y="53304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913130" y="2654826"/>
            <a:ext cx="314862" cy="2208995"/>
          </a:xfrm>
          <a:custGeom>
            <a:avLst/>
            <a:gdLst>
              <a:gd name="connsiteX0" fmla="*/ 10395 w 314935"/>
              <a:gd name="connsiteY0" fmla="*/ 0 h 2209506"/>
              <a:gd name="connsiteX1" fmla="*/ 118637 w 314935"/>
              <a:gd name="connsiteY1" fmla="*/ 230907 h 2209506"/>
              <a:gd name="connsiteX2" fmla="*/ 219663 w 314935"/>
              <a:gd name="connsiteY2" fmla="*/ 519542 h 2209506"/>
              <a:gd name="connsiteX3" fmla="*/ 291825 w 314935"/>
              <a:gd name="connsiteY3" fmla="*/ 909199 h 2209506"/>
              <a:gd name="connsiteX4" fmla="*/ 291825 w 314935"/>
              <a:gd name="connsiteY4" fmla="*/ 1306072 h 2209506"/>
              <a:gd name="connsiteX5" fmla="*/ 226880 w 314935"/>
              <a:gd name="connsiteY5" fmla="*/ 1695729 h 2209506"/>
              <a:gd name="connsiteX6" fmla="*/ 125853 w 314935"/>
              <a:gd name="connsiteY6" fmla="*/ 1969932 h 2209506"/>
              <a:gd name="connsiteX7" fmla="*/ 75340 w 314935"/>
              <a:gd name="connsiteY7" fmla="*/ 1767888 h 2209506"/>
              <a:gd name="connsiteX8" fmla="*/ 10395 w 314935"/>
              <a:gd name="connsiteY8" fmla="*/ 2208056 h 2209506"/>
              <a:gd name="connsiteX9" fmla="*/ 313474 w 314935"/>
              <a:gd name="connsiteY9" fmla="*/ 1912205 h 2209506"/>
              <a:gd name="connsiteX10" fmla="*/ 133069 w 314935"/>
              <a:gd name="connsiteY10" fmla="*/ 1984364 h 220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935" h="2209506">
                <a:moveTo>
                  <a:pt x="10395" y="0"/>
                </a:moveTo>
                <a:cubicBezTo>
                  <a:pt x="47077" y="72158"/>
                  <a:pt x="83759" y="144317"/>
                  <a:pt x="118637" y="230907"/>
                </a:cubicBezTo>
                <a:cubicBezTo>
                  <a:pt x="153515" y="317497"/>
                  <a:pt x="190798" y="406493"/>
                  <a:pt x="219663" y="519542"/>
                </a:cubicBezTo>
                <a:cubicBezTo>
                  <a:pt x="248528" y="632591"/>
                  <a:pt x="279798" y="778111"/>
                  <a:pt x="291825" y="909199"/>
                </a:cubicBezTo>
                <a:cubicBezTo>
                  <a:pt x="303852" y="1040287"/>
                  <a:pt x="302649" y="1174984"/>
                  <a:pt x="291825" y="1306072"/>
                </a:cubicBezTo>
                <a:cubicBezTo>
                  <a:pt x="281001" y="1437160"/>
                  <a:pt x="254542" y="1585086"/>
                  <a:pt x="226880" y="1695729"/>
                </a:cubicBezTo>
                <a:cubicBezTo>
                  <a:pt x="199218" y="1806372"/>
                  <a:pt x="151110" y="1957906"/>
                  <a:pt x="125853" y="1969932"/>
                </a:cubicBezTo>
                <a:cubicBezTo>
                  <a:pt x="100596" y="1981958"/>
                  <a:pt x="94583" y="1728201"/>
                  <a:pt x="75340" y="1767888"/>
                </a:cubicBezTo>
                <a:cubicBezTo>
                  <a:pt x="56097" y="1807575"/>
                  <a:pt x="-29294" y="2184003"/>
                  <a:pt x="10395" y="2208056"/>
                </a:cubicBezTo>
                <a:cubicBezTo>
                  <a:pt x="50084" y="2232109"/>
                  <a:pt x="293028" y="1949487"/>
                  <a:pt x="313474" y="1912205"/>
                </a:cubicBezTo>
                <a:cubicBezTo>
                  <a:pt x="333920" y="1874923"/>
                  <a:pt x="133069" y="1984364"/>
                  <a:pt x="133069" y="198436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73605" y="1166018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44286" y="3424929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4245" y="6129211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94125" y="5184828"/>
            <a:ext cx="731351" cy="736003"/>
            <a:chOff x="7030580" y="4014636"/>
            <a:chExt cx="2132162" cy="2145724"/>
          </a:xfrm>
        </p:grpSpPr>
        <p:sp>
          <p:nvSpPr>
            <p:cNvPr id="7" name="TextBox 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43" name="Picture 4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44" name="Picture 4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45" name="Picture 44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2678282" y="5228292"/>
            <a:ext cx="731351" cy="736003"/>
            <a:chOff x="7030580" y="4014636"/>
            <a:chExt cx="2132162" cy="2145724"/>
          </a:xfrm>
        </p:grpSpPr>
        <p:sp>
          <p:nvSpPr>
            <p:cNvPr id="47" name="TextBox 46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52" name="Picture 5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53" name="Picture 5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54" name="Picture 53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8353959" y="1543839"/>
            <a:ext cx="731351" cy="736003"/>
            <a:chOff x="7030580" y="4014636"/>
            <a:chExt cx="2132162" cy="2145724"/>
          </a:xfrm>
        </p:grpSpPr>
        <p:sp>
          <p:nvSpPr>
            <p:cNvPr id="56" name="TextBox 55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61" name="Picture 6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62" name="Picture 6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63" name="Picture 62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731426" y="1488896"/>
            <a:ext cx="731351" cy="736003"/>
            <a:chOff x="7030580" y="4014636"/>
            <a:chExt cx="2132162" cy="2145724"/>
          </a:xfrm>
        </p:grpSpPr>
        <p:sp>
          <p:nvSpPr>
            <p:cNvPr id="65" name="TextBox 64"/>
            <p:cNvSpPr txBox="1"/>
            <p:nvPr/>
          </p:nvSpPr>
          <p:spPr>
            <a:xfrm>
              <a:off x="7822323" y="5072757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endParaRPr lang="en-US" sz="600" err="1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30580" y="4014636"/>
              <a:ext cx="1977227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$10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30580" y="4614423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Alice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Bob $5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30581" y="5214210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Bob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Carol $3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030582" y="5813997"/>
              <a:ext cx="1977228" cy="34636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600"/>
                <a:t>Carol </a:t>
              </a:r>
              <a:r>
                <a:rPr lang="en-US" sz="60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600"/>
                <a:t> Dave $1</a:t>
              </a:r>
            </a:p>
          </p:txBody>
        </p:sp>
        <p:pic>
          <p:nvPicPr>
            <p:cNvPr id="70" name="Picture 69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288832"/>
              <a:ext cx="365760" cy="365760"/>
            </a:xfrm>
            <a:prstGeom prst="rect">
              <a:avLst/>
            </a:prstGeom>
          </p:spPr>
        </p:pic>
        <p:pic>
          <p:nvPicPr>
            <p:cNvPr id="71" name="Picture 70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71992" y="4901037"/>
              <a:ext cx="365760" cy="365760"/>
            </a:xfrm>
            <a:prstGeom prst="rect">
              <a:avLst/>
            </a:prstGeom>
          </p:spPr>
        </p:pic>
        <p:pic>
          <p:nvPicPr>
            <p:cNvPr id="72" name="Picture 71" descr="link-interface-symbo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6005">
              <a:off x="8796982" y="5541231"/>
              <a:ext cx="365760" cy="365760"/>
            </a:xfrm>
            <a:prstGeom prst="rect">
              <a:avLst/>
            </a:prstGeom>
          </p:spPr>
        </p:pic>
      </p:grpSp>
      <p:sp>
        <p:nvSpPr>
          <p:cNvPr id="10" name="Freeform 9"/>
          <p:cNvSpPr/>
          <p:nvPr/>
        </p:nvSpPr>
        <p:spPr>
          <a:xfrm>
            <a:off x="4456133" y="2618755"/>
            <a:ext cx="2904659" cy="2289449"/>
          </a:xfrm>
          <a:custGeom>
            <a:avLst/>
            <a:gdLst>
              <a:gd name="connsiteX0" fmla="*/ 2905331 w 2905331"/>
              <a:gd name="connsiteY0" fmla="*/ 0 h 2289979"/>
              <a:gd name="connsiteX1" fmla="*/ 2443496 w 2905331"/>
              <a:gd name="connsiteY1" fmla="*/ 324714 h 2289979"/>
              <a:gd name="connsiteX2" fmla="*/ 1945581 w 2905331"/>
              <a:gd name="connsiteY2" fmla="*/ 714371 h 2289979"/>
              <a:gd name="connsiteX3" fmla="*/ 1447665 w 2905331"/>
              <a:gd name="connsiteY3" fmla="*/ 1075165 h 2289979"/>
              <a:gd name="connsiteX4" fmla="*/ 906453 w 2905331"/>
              <a:gd name="connsiteY4" fmla="*/ 1522549 h 2289979"/>
              <a:gd name="connsiteX5" fmla="*/ 444618 w 2905331"/>
              <a:gd name="connsiteY5" fmla="*/ 1926638 h 2289979"/>
              <a:gd name="connsiteX6" fmla="*/ 235350 w 2905331"/>
              <a:gd name="connsiteY6" fmla="*/ 2092603 h 2289979"/>
              <a:gd name="connsiteX7" fmla="*/ 271430 w 2905331"/>
              <a:gd name="connsiteY7" fmla="*/ 1883343 h 2289979"/>
              <a:gd name="connsiteX8" fmla="*/ 4432 w 2905331"/>
              <a:gd name="connsiteY8" fmla="*/ 2280216 h 2289979"/>
              <a:gd name="connsiteX9" fmla="*/ 523996 w 2905331"/>
              <a:gd name="connsiteY9" fmla="*/ 2164762 h 2289979"/>
              <a:gd name="connsiteX10" fmla="*/ 220917 w 2905331"/>
              <a:gd name="connsiteY10" fmla="*/ 2121466 h 228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05331" h="2289979">
                <a:moveTo>
                  <a:pt x="2905331" y="0"/>
                </a:moveTo>
                <a:cubicBezTo>
                  <a:pt x="2754392" y="102826"/>
                  <a:pt x="2603454" y="205652"/>
                  <a:pt x="2443496" y="324714"/>
                </a:cubicBezTo>
                <a:cubicBezTo>
                  <a:pt x="2283538" y="443776"/>
                  <a:pt x="2111553" y="589296"/>
                  <a:pt x="1945581" y="714371"/>
                </a:cubicBezTo>
                <a:cubicBezTo>
                  <a:pt x="1779609" y="839446"/>
                  <a:pt x="1620853" y="940469"/>
                  <a:pt x="1447665" y="1075165"/>
                </a:cubicBezTo>
                <a:cubicBezTo>
                  <a:pt x="1274477" y="1209861"/>
                  <a:pt x="1073627" y="1380637"/>
                  <a:pt x="906453" y="1522549"/>
                </a:cubicBezTo>
                <a:cubicBezTo>
                  <a:pt x="739278" y="1664461"/>
                  <a:pt x="556468" y="1831629"/>
                  <a:pt x="444618" y="1926638"/>
                </a:cubicBezTo>
                <a:cubicBezTo>
                  <a:pt x="332768" y="2021647"/>
                  <a:pt x="264215" y="2099819"/>
                  <a:pt x="235350" y="2092603"/>
                </a:cubicBezTo>
                <a:cubicBezTo>
                  <a:pt x="206485" y="2085387"/>
                  <a:pt x="309916" y="1852074"/>
                  <a:pt x="271430" y="1883343"/>
                </a:cubicBezTo>
                <a:cubicBezTo>
                  <a:pt x="232944" y="1914612"/>
                  <a:pt x="-37662" y="2233313"/>
                  <a:pt x="4432" y="2280216"/>
                </a:cubicBezTo>
                <a:cubicBezTo>
                  <a:pt x="46526" y="2327119"/>
                  <a:pt x="487915" y="2191220"/>
                  <a:pt x="523996" y="2164762"/>
                </a:cubicBezTo>
                <a:cubicBezTo>
                  <a:pt x="560077" y="2138304"/>
                  <a:pt x="220917" y="2121466"/>
                  <a:pt x="220917" y="2121466"/>
                </a:cubicBezTo>
              </a:path>
            </a:pathLst>
          </a:custGeom>
          <a:ln w="76200" cmpd="sng">
            <a:solidFill>
              <a:srgbClr val="FF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502266" y="2618754"/>
            <a:ext cx="461727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b="1"/>
              <a:t>$1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87223" y="3475229"/>
            <a:ext cx="1976770" cy="346283"/>
          </a:xfrm>
          <a:prstGeom prst="rect">
            <a:avLst/>
          </a:prstGeom>
          <a:solidFill>
            <a:srgbClr val="FF8000"/>
          </a:solidFill>
          <a:ln>
            <a:solidFill>
              <a:srgbClr val="8E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/>
              <a:t>Bob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 Dave $1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045306" y="3137760"/>
            <a:ext cx="2319885" cy="3778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Proposed Transaction</a:t>
            </a: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7244671" y="4669709"/>
            <a:ext cx="968642" cy="914188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4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7-03-23 at 4.39.45 PM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89" y="3888175"/>
            <a:ext cx="2285471" cy="2541690"/>
          </a:xfrm>
          <a:prstGeom prst="rect">
            <a:avLst/>
          </a:prstGeom>
        </p:spPr>
      </p:pic>
      <p:pic>
        <p:nvPicPr>
          <p:cNvPr id="8" name="Picture 7" descr="f6ce4376529398f52d2bf79288efee97_us-map-usa-map-outline-dromiba-usa-map-outline-clipart_2000-12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59" y="1738971"/>
            <a:ext cx="2285471" cy="14135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46569" y="429684"/>
            <a:ext cx="5475198" cy="91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4399" b="1" dirty="0"/>
              <a:t>No Trust Needed</a:t>
            </a:r>
          </a:p>
        </p:txBody>
      </p:sp>
      <p:sp>
        <p:nvSpPr>
          <p:cNvPr id="3" name="Oval 2"/>
          <p:cNvSpPr/>
          <p:nvPr/>
        </p:nvSpPr>
        <p:spPr>
          <a:xfrm>
            <a:off x="2909448" y="2092116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Alice</a:t>
            </a:r>
          </a:p>
        </p:txBody>
      </p:sp>
      <p:sp>
        <p:nvSpPr>
          <p:cNvPr id="4" name="Oval 3"/>
          <p:cNvSpPr/>
          <p:nvPr/>
        </p:nvSpPr>
        <p:spPr>
          <a:xfrm>
            <a:off x="8725192" y="4856022"/>
            <a:ext cx="642090" cy="60599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Bob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60757" y="2575470"/>
            <a:ext cx="1630477" cy="807991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437585" y="2744806"/>
            <a:ext cx="928467" cy="1598142"/>
            <a:chOff x="3943091" y="2803170"/>
            <a:chExt cx="928682" cy="1598512"/>
          </a:xfrm>
        </p:grpSpPr>
        <p:sp>
          <p:nvSpPr>
            <p:cNvPr id="11" name="Rectangle 10"/>
            <p:cNvSpPr/>
            <p:nvPr/>
          </p:nvSpPr>
          <p:spPr>
            <a:xfrm>
              <a:off x="3943091" y="2803170"/>
              <a:ext cx="928682" cy="1345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bldg.png"/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3091" y="2803170"/>
              <a:ext cx="928682" cy="1598512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>
            <a:off x="6459508" y="3946168"/>
            <a:ext cx="2199892" cy="1089344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16757" y="2676470"/>
            <a:ext cx="569946" cy="39678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21766" y="4098533"/>
            <a:ext cx="569946" cy="39678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$9.01</a:t>
            </a:r>
          </a:p>
        </p:txBody>
      </p:sp>
      <p:pic>
        <p:nvPicPr>
          <p:cNvPr id="17" name="Picture 16" descr="Screen Shot 2017-03-23 at 5.14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736" y="1270664"/>
            <a:ext cx="914188" cy="12706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01649" y="4441208"/>
            <a:ext cx="1796410" cy="33906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/>
              <a:t>4 Business Days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4743" y="4105746"/>
            <a:ext cx="851310" cy="94506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6599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21767" y="3691796"/>
            <a:ext cx="851310" cy="94506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6599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08198" y="2675462"/>
            <a:ext cx="851310" cy="94506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6599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529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871</Words>
  <Application>Microsoft Macintosh PowerPoint</Application>
  <PresentationFormat>Widescreen</PresentationFormat>
  <Paragraphs>277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 Theme</vt:lpstr>
      <vt:lpstr>Stablecoins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Bitcoin &amp; ether </vt:lpstr>
      <vt:lpstr>Drawbacks of Volatile Cryptocurrencies I</vt:lpstr>
      <vt:lpstr>Drawbacks of Volatile Cryptocurrencies II</vt:lpstr>
      <vt:lpstr>PowerPoint Presentation</vt:lpstr>
      <vt:lpstr>PowerPoint Presentation</vt:lpstr>
      <vt:lpstr>PowerPoint Presentation</vt:lpstr>
      <vt:lpstr>PowerPoint Presentation</vt:lpstr>
      <vt:lpstr>Fiat-collateralized Coin</vt:lpstr>
      <vt:lpstr>Fiat-collateralized Coin</vt:lpstr>
      <vt:lpstr>Fiat-collateralized Coin</vt:lpstr>
      <vt:lpstr>Fiat-collateralized Coin</vt:lpstr>
      <vt:lpstr>Fiat-collateralized Coin</vt:lpstr>
      <vt:lpstr>Advantages</vt:lpstr>
      <vt:lpstr>Disadvantages</vt:lpstr>
      <vt:lpstr>Stablecoins</vt:lpstr>
      <vt:lpstr>PowerPoint Presentation</vt:lpstr>
      <vt:lpstr>Crypto-collateralized coins</vt:lpstr>
      <vt:lpstr>Collateralization Ratio?</vt:lpstr>
      <vt:lpstr>PowerPoint Presentation</vt:lpstr>
      <vt:lpstr>PowerPoint Presentation</vt:lpstr>
      <vt:lpstr>Advantages</vt:lpstr>
      <vt:lpstr>Disadvantages</vt:lpstr>
      <vt:lpstr>Stablecoins</vt:lpstr>
      <vt:lpstr>PowerPoint Presentation</vt:lpstr>
      <vt:lpstr>Non-collateralized coins</vt:lpstr>
      <vt:lpstr>Advantages</vt:lpstr>
      <vt:lpstr>Disadvantages</vt:lpstr>
      <vt:lpstr>PowerPoint Presentation</vt:lpstr>
      <vt:lpstr>Stablecoins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2019-07-12T13:56:19Z</dcterms:created>
  <dcterms:modified xsi:type="dcterms:W3CDTF">2019-07-15T15:35:37Z</dcterms:modified>
</cp:coreProperties>
</file>